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8" r:id="rId3"/>
    <p:sldId id="260" r:id="rId4"/>
    <p:sldId id="262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</p:sldIdLst>
  <p:sldSz cx="6858000" cy="5143500"/>
  <p:notesSz cx="6858000" cy="9144000"/>
  <p:embeddedFontLst>
    <p:embeddedFont>
      <p:font typeface="NanumSquare Neo OTF Bold" pitchFamily="2" charset="-127"/>
      <p:bold r:id="rId23"/>
    </p:embeddedFont>
    <p:embeddedFont>
      <p:font typeface="NanumSquare Neo OTF ExtraBold" pitchFamily="2" charset="-127"/>
      <p:bold r:id="rId24"/>
    </p:embeddedFont>
    <p:embeddedFont>
      <p:font typeface="NanumSquare Neo OTF Light" pitchFamily="2" charset="-127"/>
      <p:regular r:id="rId25"/>
    </p:embeddedFont>
    <p:embeddedFont>
      <p:font typeface="Cambria Math" panose="02040503050406030204" pitchFamily="18" charset="0"/>
      <p:regular r:id="rId26"/>
    </p:embeddedFont>
    <p:embeddedFont>
      <p:font typeface="Lato" panose="020F0502020204030203" pitchFamily="34" charset="0"/>
      <p:regular r:id="rId27"/>
      <p:bold r:id="rId28"/>
      <p:italic r:id="rId29"/>
      <p:boldItalic r:id="rId30"/>
    </p:embeddedFont>
    <p:embeddedFont>
      <p:font typeface="Raleway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타이틀" id="{C6DB93F4-01AC-4740-A89E-69310717D001}">
          <p14:sldIdLst>
            <p14:sldId id="256"/>
          </p14:sldIdLst>
        </p14:section>
        <p14:section name="Remind" id="{7CD0BDE6-2FB3-FD42-953E-8E3359210522}">
          <p14:sldIdLst>
            <p14:sldId id="258"/>
            <p14:sldId id="260"/>
            <p14:sldId id="262"/>
          </p14:sldIdLst>
        </p14:section>
        <p14:section name="BFS" id="{4AE1BF93-C9AD-3F41-8C0E-277DC1CF7EBE}">
          <p14:sldIdLst>
            <p14:sldId id="261"/>
            <p14:sldId id="263"/>
            <p14:sldId id="264"/>
            <p14:sldId id="265"/>
            <p14:sldId id="266"/>
            <p14:sldId id="267"/>
            <p14:sldId id="268"/>
            <p14:sldId id="269"/>
          </p14:sldIdLst>
        </p14:section>
        <p14:section name="DFS" id="{F73E800F-304D-5D48-BF54-91F71EBF3A70}">
          <p14:sldIdLst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3"/>
    <a:srgbClr val="EDB411"/>
    <a:srgbClr val="E2AB11"/>
    <a:srgbClr val="282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21"/>
    <p:restoredTop sz="86279"/>
  </p:normalViewPr>
  <p:slideViewPr>
    <p:cSldViewPr snapToGrid="0">
      <p:cViewPr varScale="1">
        <p:scale>
          <a:sx n="195" d="100"/>
          <a:sy n="195" d="100"/>
        </p:scale>
        <p:origin x="392" y="168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1073" y="6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1476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0740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8291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4513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0326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72980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13행은 </a:t>
            </a:r>
            <a:r>
              <a:rPr lang="en-US" dirty="0" err="1"/>
              <a:t>발견되지</a:t>
            </a:r>
            <a:r>
              <a:rPr lang="en-US" dirty="0"/>
              <a:t> </a:t>
            </a:r>
            <a:r>
              <a:rPr lang="en-US" dirty="0" err="1"/>
              <a:t>않은</a:t>
            </a:r>
            <a:r>
              <a:rPr lang="en-US" dirty="0"/>
              <a:t> </a:t>
            </a:r>
            <a:r>
              <a:rPr lang="en-US" dirty="0" err="1"/>
              <a:t>노드만이</a:t>
            </a:r>
            <a:r>
              <a:rPr lang="en-US" dirty="0"/>
              <a:t> </a:t>
            </a:r>
            <a:r>
              <a:rPr lang="en-US" dirty="0" err="1"/>
              <a:t>Queue에</a:t>
            </a:r>
            <a:r>
              <a:rPr lang="en-US" dirty="0"/>
              <a:t> </a:t>
            </a:r>
            <a:r>
              <a:rPr lang="en-US" dirty="0" err="1"/>
              <a:t>삽입됨을</a:t>
            </a:r>
            <a:r>
              <a:rPr lang="en-US" dirty="0"/>
              <a:t> </a:t>
            </a:r>
            <a:r>
              <a:rPr lang="en-US" dirty="0" err="1"/>
              <a:t>보장한다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한번</a:t>
            </a:r>
            <a:r>
              <a:rPr lang="en-US" dirty="0"/>
              <a:t> </a:t>
            </a:r>
            <a:r>
              <a:rPr lang="en-US" dirty="0" err="1"/>
              <a:t>삽입된</a:t>
            </a:r>
            <a:r>
              <a:rPr lang="en-US" dirty="0"/>
              <a:t> </a:t>
            </a:r>
            <a:r>
              <a:rPr lang="en-US" dirty="0" err="1"/>
              <a:t>노드는</a:t>
            </a:r>
            <a:r>
              <a:rPr lang="en-US" dirty="0"/>
              <a:t> </a:t>
            </a:r>
            <a:r>
              <a:rPr lang="en-US" altLang="ko-KR" dirty="0"/>
              <a:t>10-11</a:t>
            </a:r>
            <a:r>
              <a:rPr lang="ko-KR" altLang="en-US" dirty="0"/>
              <a:t>행에 의해 반드시 </a:t>
            </a:r>
            <a:r>
              <a:rPr lang="ko-KR" altLang="en-US" dirty="0" err="1"/>
              <a:t>나오게된다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따라서</a:t>
            </a:r>
            <a:r>
              <a:rPr lang="en-US" altLang="ko-KR" dirty="0"/>
              <a:t>, source</a:t>
            </a:r>
            <a:r>
              <a:rPr lang="ko-KR" altLang="en-US" dirty="0"/>
              <a:t>로부터 방문 가능한 모든 노드를 적어도 한번 방문함을 알 수 있다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</a:t>
            </a:r>
            <a:r>
              <a:rPr lang="en-US" altLang="ko-KR" dirty="0"/>
              <a:t>, 12</a:t>
            </a:r>
            <a:r>
              <a:rPr lang="ko-KR" altLang="en-US" dirty="0"/>
              <a:t>행에서 방문가능한 모든 노드의 인접리스트를 순회하므로 이 알고리즘의 시간 복잡도는 </a:t>
            </a:r>
            <a:r>
              <a:rPr lang="en-US" altLang="ko-KR" dirty="0"/>
              <a:t>O(E)</a:t>
            </a:r>
            <a:r>
              <a:rPr lang="ko-KR" altLang="en-US" dirty="0"/>
              <a:t>임을 예상할 수 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49653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38815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30162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7661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63883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7408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2155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0387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9949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9117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173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13행은 </a:t>
            </a:r>
            <a:r>
              <a:rPr lang="en-US" dirty="0" err="1"/>
              <a:t>발견되지</a:t>
            </a:r>
            <a:r>
              <a:rPr lang="en-US" dirty="0"/>
              <a:t> </a:t>
            </a:r>
            <a:r>
              <a:rPr lang="en-US" dirty="0" err="1"/>
              <a:t>않은</a:t>
            </a:r>
            <a:r>
              <a:rPr lang="en-US" dirty="0"/>
              <a:t> </a:t>
            </a:r>
            <a:r>
              <a:rPr lang="en-US" dirty="0" err="1"/>
              <a:t>노드만이</a:t>
            </a:r>
            <a:r>
              <a:rPr lang="en-US" dirty="0"/>
              <a:t> </a:t>
            </a:r>
            <a:r>
              <a:rPr lang="en-US" dirty="0" err="1"/>
              <a:t>Queue에</a:t>
            </a:r>
            <a:r>
              <a:rPr lang="en-US" dirty="0"/>
              <a:t> </a:t>
            </a:r>
            <a:r>
              <a:rPr lang="en-US" dirty="0" err="1"/>
              <a:t>삽입됨을</a:t>
            </a:r>
            <a:r>
              <a:rPr lang="en-US" dirty="0"/>
              <a:t> </a:t>
            </a:r>
            <a:r>
              <a:rPr lang="en-US" dirty="0" err="1"/>
              <a:t>보장한다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한번</a:t>
            </a:r>
            <a:r>
              <a:rPr lang="en-US" dirty="0"/>
              <a:t> </a:t>
            </a:r>
            <a:r>
              <a:rPr lang="en-US" dirty="0" err="1"/>
              <a:t>삽입된</a:t>
            </a:r>
            <a:r>
              <a:rPr lang="en-US" dirty="0"/>
              <a:t> </a:t>
            </a:r>
            <a:r>
              <a:rPr lang="en-US" dirty="0" err="1"/>
              <a:t>노드는</a:t>
            </a:r>
            <a:r>
              <a:rPr lang="en-US" dirty="0"/>
              <a:t> </a:t>
            </a:r>
            <a:r>
              <a:rPr lang="en-US" altLang="ko-KR" dirty="0"/>
              <a:t>10-11</a:t>
            </a:r>
            <a:r>
              <a:rPr lang="ko-KR" altLang="en-US" dirty="0"/>
              <a:t>행에 의해 반드시 </a:t>
            </a:r>
            <a:r>
              <a:rPr lang="ko-KR" altLang="en-US" dirty="0" err="1"/>
              <a:t>나오게된다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따라서</a:t>
            </a:r>
            <a:r>
              <a:rPr lang="en-US" altLang="ko-KR" dirty="0"/>
              <a:t>, source</a:t>
            </a:r>
            <a:r>
              <a:rPr lang="ko-KR" altLang="en-US" dirty="0"/>
              <a:t>로부터 방문 가능한 모든 노드를 적어도 한번 방문함을 알 수 있다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</a:t>
            </a:r>
            <a:r>
              <a:rPr lang="en-US" altLang="ko-KR" dirty="0"/>
              <a:t>, 12</a:t>
            </a:r>
            <a:r>
              <a:rPr lang="ko-KR" altLang="en-US" dirty="0"/>
              <a:t>행에서 방문가능한 모든 노드의 인접리스트를 순회하므로 이 알고리즘의 시간 복잡도는 </a:t>
            </a:r>
            <a:r>
              <a:rPr lang="en-US" altLang="ko-KR" dirty="0"/>
              <a:t>O(E)</a:t>
            </a:r>
            <a:r>
              <a:rPr lang="ko-KR" altLang="en-US" dirty="0"/>
              <a:t>임을 예상할 수 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62941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2722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547087" y="1322450"/>
            <a:ext cx="5766075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547220" y="3172900"/>
            <a:ext cx="5766075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622795" y="4169130"/>
            <a:ext cx="559322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547088" y="733950"/>
            <a:ext cx="57663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547088" y="2272888"/>
            <a:ext cx="57663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3336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685800" lvl="1" indent="-22383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028700" lvl="2" indent="-22383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371600" lvl="3" indent="-22383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1714500" lvl="4" indent="-22383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057400" lvl="5" indent="-22383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2400300" lvl="6" indent="-22383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2743200" lvl="7" indent="-22383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3086100" lvl="8" indent="-22383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622795" y="1191256"/>
            <a:ext cx="559322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547088" y="1322450"/>
            <a:ext cx="57663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547088" y="1318650"/>
            <a:ext cx="5766525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547088" y="2078875"/>
            <a:ext cx="5766525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33363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685800" lvl="1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028700" lvl="2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371600" lvl="3" indent="-22383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1714500" lvl="4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057400" lvl="5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2400300" lvl="6" indent="-22383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2743200" lvl="7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3086100" lvl="8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6858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grpSp>
        <p:nvGrpSpPr>
          <p:cNvPr id="33" name="Google Shape;33;p5"/>
          <p:cNvGrpSpPr/>
          <p:nvPr/>
        </p:nvGrpSpPr>
        <p:grpSpPr>
          <a:xfrm>
            <a:off x="622795" y="1191256"/>
            <a:ext cx="559322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547088" y="1318650"/>
            <a:ext cx="5766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546994" y="2078875"/>
            <a:ext cx="2830725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33363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685800" lvl="1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028700" lvl="2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371600" lvl="3" indent="-22383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1714500" lvl="4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057400" lvl="5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2400300" lvl="6" indent="-22383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2743200" lvl="7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3086100" lvl="8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3482703" y="2078875"/>
            <a:ext cx="2830725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33363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685800" lvl="1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028700" lvl="2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371600" lvl="3" indent="-22383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1714500" lvl="4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057400" lvl="5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2400300" lvl="6" indent="-22383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2743200" lvl="7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3086100" lvl="8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6858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grpSp>
        <p:nvGrpSpPr>
          <p:cNvPr id="42" name="Google Shape;42;p6"/>
          <p:cNvGrpSpPr/>
          <p:nvPr/>
        </p:nvGrpSpPr>
        <p:grpSpPr>
          <a:xfrm>
            <a:off x="622795" y="1191256"/>
            <a:ext cx="559322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547088" y="1318650"/>
            <a:ext cx="5766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6858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grpSp>
        <p:nvGrpSpPr>
          <p:cNvPr id="49" name="Google Shape;49;p7"/>
          <p:cNvGrpSpPr/>
          <p:nvPr/>
        </p:nvGrpSpPr>
        <p:grpSpPr>
          <a:xfrm>
            <a:off x="622795" y="1191256"/>
            <a:ext cx="559322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547500" y="1318650"/>
            <a:ext cx="2475675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540919" y="2781725"/>
            <a:ext cx="2475675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33363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685800" lvl="1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028700" lvl="2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371600" lvl="3" indent="-22383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1714500" lvl="4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057400" lvl="5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2400300" lvl="6" indent="-22383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2743200" lvl="7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3086100" lvl="8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622795" y="4169130"/>
            <a:ext cx="559322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547088" y="864300"/>
            <a:ext cx="52659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3429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grpSp>
        <p:nvGrpSpPr>
          <p:cNvPr id="63" name="Google Shape;63;p9"/>
          <p:cNvGrpSpPr/>
          <p:nvPr/>
        </p:nvGrpSpPr>
        <p:grpSpPr>
          <a:xfrm>
            <a:off x="622795" y="1191256"/>
            <a:ext cx="559322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547500" y="1318650"/>
            <a:ext cx="2475675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543713" y="3161525"/>
            <a:ext cx="2475675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3880669" y="1352625"/>
            <a:ext cx="25308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33363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685800" lvl="1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028700" lvl="2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371600" lvl="3" indent="-22383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1714500" lvl="4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057400" lvl="5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2400300" lvl="6" indent="-22383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2743200" lvl="7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3086100" lvl="8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543713" y="4372551"/>
            <a:ext cx="577305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342900" lvl="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pattFill prst="pct5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33775" y="1152475"/>
            <a:ext cx="63904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547088" y="1634775"/>
            <a:ext cx="5766075" cy="12485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rmAutofit/>
          </a:bodyPr>
          <a:lstStyle/>
          <a:p>
            <a:pPr algn="ctr">
              <a:lnSpc>
                <a:spcPct val="115000"/>
              </a:lnSpc>
            </a:pPr>
            <a:r>
              <a:rPr lang="ko" altLang="en-US" sz="3600" dirty="0">
                <a:solidFill>
                  <a:srgbClr val="000000"/>
                </a:solidFill>
                <a:latin typeface="NanumSquare Neo OTF ExtraBold" pitchFamily="2" charset="-127"/>
                <a:ea typeface="NanumSquare Neo OTF ExtraBold" pitchFamily="2" charset="-127"/>
                <a:cs typeface="Arial"/>
                <a:sym typeface="Arial"/>
              </a:rPr>
              <a:t>알고리즘 스터디</a:t>
            </a:r>
            <a:endParaRPr sz="3600" dirty="0"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547220" y="3022613"/>
            <a:ext cx="5766075" cy="4059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rmAutofit fontScale="47500" lnSpcReduction="20000"/>
          </a:bodyPr>
          <a:lstStyle/>
          <a:p>
            <a:pPr marL="0" indent="0"/>
            <a:r>
              <a:rPr lang="en-US" altLang="ko-KR" sz="36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5</a:t>
            </a:r>
            <a:r>
              <a:rPr lang="ko-KR" altLang="en-US" sz="36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주차</a:t>
            </a:r>
            <a:r>
              <a:rPr lang="en-US" altLang="ko-KR" sz="36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:</a:t>
            </a:r>
            <a:r>
              <a:rPr lang="ko-KR" altLang="en-US" sz="36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 </a:t>
            </a:r>
            <a:r>
              <a:rPr lang="ko-Kore-KR" altLang="en-US" sz="36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너비우선 탐색</a:t>
            </a:r>
            <a:r>
              <a:rPr lang="en-US" altLang="ko-Kore-KR" sz="36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(BFS)</a:t>
            </a:r>
            <a:r>
              <a:rPr lang="ko-Kore-KR" altLang="en-US" sz="36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과 깊이우선 탐색</a:t>
            </a:r>
            <a:r>
              <a:rPr lang="en-US" altLang="ko-Kore-KR" sz="36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(DFS)</a:t>
            </a:r>
            <a:r>
              <a:rPr lang="en-US" altLang="ko-Kore-KR" sz="3600" b="1" baseline="30000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[1]</a:t>
            </a:r>
            <a:endParaRPr lang="en-US" altLang="ko-KR" sz="3600" b="1" baseline="30000" dirty="0">
              <a:solidFill>
                <a:srgbClr val="000000"/>
              </a:solidFill>
              <a:latin typeface="NanumSquare Neo OTF Bold" pitchFamily="2" charset="-127"/>
              <a:ea typeface="NanumSquare Neo OTF Bold" pitchFamily="2" charset="-127"/>
              <a:cs typeface="Arial"/>
              <a:sym typeface="Arial"/>
            </a:endParaRPr>
          </a:p>
          <a:p>
            <a:pPr marL="0" indent="0"/>
            <a:endParaRPr b="1" dirty="0">
              <a:latin typeface="NanumSquare Neo OTF Bold" pitchFamily="2" charset="-127"/>
              <a:ea typeface="NanumSquare Neo OTF Bold" pitchFamily="2" charset="-127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E6705AA3-B985-0B66-3556-C87C16083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1057" y="4455762"/>
            <a:ext cx="573437" cy="5734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CBBCB3-13F0-CFFD-43E0-79B2A708B095}"/>
              </a:ext>
            </a:extLst>
          </p:cNvPr>
          <p:cNvSpPr txBox="1"/>
          <p:nvPr/>
        </p:nvSpPr>
        <p:spPr>
          <a:xfrm>
            <a:off x="547087" y="3567826"/>
            <a:ext cx="5450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NanumSquare Neo OTF Light" pitchFamily="2" charset="-127"/>
                <a:ea typeface="NanumSquare Neo OTF Light" pitchFamily="2" charset="-127"/>
              </a:rPr>
              <a:t>[1]</a:t>
            </a:r>
            <a:r>
              <a:rPr kumimoji="1" lang="ko-Kore-KR" altLang="en-US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NanumSquare Neo OTF Light" pitchFamily="2" charset="-127"/>
                <a:ea typeface="NanumSquare Neo OTF Light" pitchFamily="2" charset="-127"/>
              </a:rPr>
              <a:t> </a:t>
            </a:r>
            <a:r>
              <a:rPr kumimoji="1" lang="en-US" altLang="ko-Kore-KR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NanumSquare Neo OTF Light" pitchFamily="2" charset="-127"/>
                <a:ea typeface="NanumSquare Neo OTF Light" pitchFamily="2" charset="-127"/>
              </a:rPr>
              <a:t>Introduction to </a:t>
            </a:r>
            <a:r>
              <a:rPr kumimoji="1" lang="en-US" altLang="ko-Kore-KR" sz="12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NanumSquare Neo OTF Light" pitchFamily="2" charset="-127"/>
                <a:ea typeface="NanumSquare Neo OTF Light" pitchFamily="2" charset="-127"/>
              </a:rPr>
              <a:t>Algorihtm</a:t>
            </a:r>
            <a:r>
              <a:rPr kumimoji="1" lang="en-US" altLang="ko-Kore-KR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NanumSquare Neo OTF Light" pitchFamily="2" charset="-127"/>
                <a:ea typeface="NanumSquare Neo OTF Light" pitchFamily="2" charset="-127"/>
              </a:rPr>
              <a:t> 3rd ed. 594p-612p</a:t>
            </a:r>
            <a:endParaRPr kumimoji="1" lang="ko-Kore-KR" altLang="en-US" sz="1200" dirty="0">
              <a:solidFill>
                <a:schemeClr val="tx2">
                  <a:lumMod val="50000"/>
                  <a:lumOff val="50000"/>
                </a:schemeClr>
              </a:solidFill>
              <a:latin typeface="NanumSquare Neo OTF Light" pitchFamily="2" charset="-127"/>
              <a:ea typeface="NanumSquare Neo OTF Light" pitchFamily="2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!!5">
            <a:extLst>
              <a:ext uri="{FF2B5EF4-FFF2-40B4-BE49-F238E27FC236}">
                <a16:creationId xmlns:a16="http://schemas.microsoft.com/office/drawing/2014/main" id="{44E974C2-A273-AF3B-6AD1-5BC2ECDF214B}"/>
              </a:ext>
            </a:extLst>
          </p:cNvPr>
          <p:cNvCxnSpPr>
            <a:cxnSpLocks/>
          </p:cNvCxnSpPr>
          <p:nvPr/>
        </p:nvCxnSpPr>
        <p:spPr>
          <a:xfrm flipV="1">
            <a:off x="5851509" y="4311709"/>
            <a:ext cx="359515" cy="194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!!6">
            <a:extLst>
              <a:ext uri="{FF2B5EF4-FFF2-40B4-BE49-F238E27FC236}">
                <a16:creationId xmlns:a16="http://schemas.microsoft.com/office/drawing/2014/main" id="{846AEC81-287F-79C9-2E81-70B20C57DCE8}"/>
              </a:ext>
            </a:extLst>
          </p:cNvPr>
          <p:cNvCxnSpPr>
            <a:cxnSpLocks/>
          </p:cNvCxnSpPr>
          <p:nvPr/>
        </p:nvCxnSpPr>
        <p:spPr>
          <a:xfrm>
            <a:off x="6192158" y="4372232"/>
            <a:ext cx="196682" cy="360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93;p14">
            <a:extLst>
              <a:ext uri="{FF2B5EF4-FFF2-40B4-BE49-F238E27FC236}">
                <a16:creationId xmlns:a16="http://schemas.microsoft.com/office/drawing/2014/main" id="{A6173DAB-F841-3336-E4C9-16D1F9BFBB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7088" y="914194"/>
            <a:ext cx="5766525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아래 그래프에서 정점을 발견하는데 쓰인 간선만 남겨보자</a:t>
            </a:r>
            <a:endParaRPr lang="en-US" altLang="ko-KR" sz="1500" b="1" dirty="0">
              <a:solidFill>
                <a:srgbClr val="000000"/>
              </a:solidFill>
              <a:latin typeface="NanumSquare Neo OTF Bold" pitchFamily="2" charset="-127"/>
              <a:ea typeface="NanumSquare Neo OTF Bold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ore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그리고 </a:t>
            </a:r>
            <a:r>
              <a:rPr lang="en-US" altLang="ko-Kore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Source</a:t>
            </a:r>
            <a:r>
              <a:rPr lang="ko-Kore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를 잡아서 들어올려보자 </a:t>
            </a:r>
            <a:r>
              <a:rPr lang="en-US" altLang="ko-Kore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</a:t>
            </a:r>
            <a:r>
              <a:rPr lang="ko-Kore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상상력 필요</a:t>
            </a:r>
            <a:r>
              <a:rPr lang="en-US" altLang="ko-Kore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)</a:t>
            </a:r>
          </a:p>
          <a:p>
            <a:pPr marL="419100" lvl="1" indent="0">
              <a:lnSpc>
                <a:spcPct val="150000"/>
              </a:lnSpc>
              <a:buClr>
                <a:srgbClr val="000000"/>
              </a:buClr>
              <a:buSzPct val="70000"/>
              <a:buNone/>
            </a:pPr>
            <a:endParaRPr lang="en-US" altLang="ko-Kore-KR" sz="13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1047750" lvl="2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endParaRPr lang="en-US" altLang="ko-Kore-KR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43D393A7-2B2A-CB2F-3C8E-F4F814475F9F}"/>
              </a:ext>
            </a:extLst>
          </p:cNvPr>
          <p:cNvCxnSpPr>
            <a:cxnSpLocks/>
          </p:cNvCxnSpPr>
          <p:nvPr/>
        </p:nvCxnSpPr>
        <p:spPr>
          <a:xfrm flipV="1">
            <a:off x="4785644" y="3770106"/>
            <a:ext cx="243668" cy="483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922DC2E2-939D-5AF0-8173-9009C392E675}"/>
              </a:ext>
            </a:extLst>
          </p:cNvPr>
          <p:cNvCxnSpPr>
            <a:cxnSpLocks/>
          </p:cNvCxnSpPr>
          <p:nvPr/>
        </p:nvCxnSpPr>
        <p:spPr>
          <a:xfrm>
            <a:off x="5102753" y="3738832"/>
            <a:ext cx="1461940" cy="421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!!7">
            <a:extLst>
              <a:ext uri="{FF2B5EF4-FFF2-40B4-BE49-F238E27FC236}">
                <a16:creationId xmlns:a16="http://schemas.microsoft.com/office/drawing/2014/main" id="{C13CFB35-D6A1-E8FB-17AE-57E9F6E09406}"/>
              </a:ext>
            </a:extLst>
          </p:cNvPr>
          <p:cNvCxnSpPr>
            <a:cxnSpLocks/>
          </p:cNvCxnSpPr>
          <p:nvPr/>
        </p:nvCxnSpPr>
        <p:spPr>
          <a:xfrm flipH="1">
            <a:off x="6221673" y="4165459"/>
            <a:ext cx="367243" cy="176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!!1">
            <a:extLst>
              <a:ext uri="{FF2B5EF4-FFF2-40B4-BE49-F238E27FC236}">
                <a16:creationId xmlns:a16="http://schemas.microsoft.com/office/drawing/2014/main" id="{339BDED8-4A6C-8532-B8DB-C5585FD9D449}"/>
              </a:ext>
            </a:extLst>
          </p:cNvPr>
          <p:cNvCxnSpPr>
            <a:cxnSpLocks/>
          </p:cNvCxnSpPr>
          <p:nvPr/>
        </p:nvCxnSpPr>
        <p:spPr>
          <a:xfrm flipH="1" flipV="1">
            <a:off x="5198175" y="3971135"/>
            <a:ext cx="289584" cy="362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!!4">
            <a:extLst>
              <a:ext uri="{FF2B5EF4-FFF2-40B4-BE49-F238E27FC236}">
                <a16:creationId xmlns:a16="http://schemas.microsoft.com/office/drawing/2014/main" id="{B27B9B0D-184F-B7B9-0C45-574D00F408E0}"/>
              </a:ext>
            </a:extLst>
          </p:cNvPr>
          <p:cNvCxnSpPr>
            <a:cxnSpLocks/>
          </p:cNvCxnSpPr>
          <p:nvPr/>
        </p:nvCxnSpPr>
        <p:spPr>
          <a:xfrm flipH="1" flipV="1">
            <a:off x="5529689" y="4345905"/>
            <a:ext cx="255791" cy="133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!!2">
            <a:extLst>
              <a:ext uri="{FF2B5EF4-FFF2-40B4-BE49-F238E27FC236}">
                <a16:creationId xmlns:a16="http://schemas.microsoft.com/office/drawing/2014/main" id="{B7EEDE8C-87C4-E5C3-A777-9DE5DD98C62A}"/>
              </a:ext>
            </a:extLst>
          </p:cNvPr>
          <p:cNvCxnSpPr>
            <a:cxnSpLocks/>
          </p:cNvCxnSpPr>
          <p:nvPr/>
        </p:nvCxnSpPr>
        <p:spPr>
          <a:xfrm>
            <a:off x="5108357" y="3779721"/>
            <a:ext cx="97069" cy="142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!!3">
            <a:extLst>
              <a:ext uri="{FF2B5EF4-FFF2-40B4-BE49-F238E27FC236}">
                <a16:creationId xmlns:a16="http://schemas.microsoft.com/office/drawing/2014/main" id="{4EAD98C4-C964-BB6F-1855-D3E42D02D21A}"/>
              </a:ext>
            </a:extLst>
          </p:cNvPr>
          <p:cNvCxnSpPr>
            <a:cxnSpLocks/>
          </p:cNvCxnSpPr>
          <p:nvPr/>
        </p:nvCxnSpPr>
        <p:spPr>
          <a:xfrm flipV="1">
            <a:off x="4772752" y="4032148"/>
            <a:ext cx="415069" cy="267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!!00">
            <a:extLst>
              <a:ext uri="{FF2B5EF4-FFF2-40B4-BE49-F238E27FC236}">
                <a16:creationId xmlns:a16="http://schemas.microsoft.com/office/drawing/2014/main" id="{E1EF8D82-BDBB-9A7A-1D9C-ACA47A01FB51}"/>
              </a:ext>
            </a:extLst>
          </p:cNvPr>
          <p:cNvSpPr/>
          <p:nvPr/>
        </p:nvSpPr>
        <p:spPr>
          <a:xfrm>
            <a:off x="5397971" y="4226172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B7246F1-4728-503F-7B2A-9A21DBAD2CB5}"/>
              </a:ext>
            </a:extLst>
          </p:cNvPr>
          <p:cNvGrpSpPr/>
          <p:nvPr/>
        </p:nvGrpSpPr>
        <p:grpSpPr>
          <a:xfrm>
            <a:off x="4767971" y="3596172"/>
            <a:ext cx="1440000" cy="1440000"/>
            <a:chOff x="1982150" y="3003486"/>
            <a:chExt cx="1440000" cy="1440000"/>
          </a:xfrm>
        </p:grpSpPr>
        <p:sp>
          <p:nvSpPr>
            <p:cNvPr id="34" name="도넛[D] 33">
              <a:extLst>
                <a:ext uri="{FF2B5EF4-FFF2-40B4-BE49-F238E27FC236}">
                  <a16:creationId xmlns:a16="http://schemas.microsoft.com/office/drawing/2014/main" id="{5EC7C985-3D48-36AE-EB41-1234D71E6B29}"/>
                </a:ext>
              </a:extLst>
            </p:cNvPr>
            <p:cNvSpPr/>
            <p:nvPr/>
          </p:nvSpPr>
          <p:spPr>
            <a:xfrm>
              <a:off x="2306150" y="3327486"/>
              <a:ext cx="792000" cy="792000"/>
            </a:xfrm>
            <a:prstGeom prst="donut">
              <a:avLst>
                <a:gd name="adj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도넛[D] 34">
              <a:extLst>
                <a:ext uri="{FF2B5EF4-FFF2-40B4-BE49-F238E27FC236}">
                  <a16:creationId xmlns:a16="http://schemas.microsoft.com/office/drawing/2014/main" id="{37928885-8ED3-FD40-0BDE-E2F274EBD00D}"/>
                </a:ext>
              </a:extLst>
            </p:cNvPr>
            <p:cNvSpPr/>
            <p:nvPr/>
          </p:nvSpPr>
          <p:spPr>
            <a:xfrm>
              <a:off x="1982150" y="3003486"/>
              <a:ext cx="1440000" cy="1440000"/>
            </a:xfrm>
            <a:prstGeom prst="donut">
              <a:avLst>
                <a:gd name="adj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!!11">
            <a:extLst>
              <a:ext uri="{FF2B5EF4-FFF2-40B4-BE49-F238E27FC236}">
                <a16:creationId xmlns:a16="http://schemas.microsoft.com/office/drawing/2014/main" id="{C1E7B746-0013-E709-AF5C-FA97A9C5CF14}"/>
              </a:ext>
            </a:extLst>
          </p:cNvPr>
          <p:cNvSpPr/>
          <p:nvPr/>
        </p:nvSpPr>
        <p:spPr>
          <a:xfrm>
            <a:off x="5141094" y="3920172"/>
            <a:ext cx="180000" cy="18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7" name="!!44">
            <a:extLst>
              <a:ext uri="{FF2B5EF4-FFF2-40B4-BE49-F238E27FC236}">
                <a16:creationId xmlns:a16="http://schemas.microsoft.com/office/drawing/2014/main" id="{AFF69F23-09F3-82D9-9F01-4F91AB85DD22}"/>
              </a:ext>
            </a:extLst>
          </p:cNvPr>
          <p:cNvSpPr/>
          <p:nvPr/>
        </p:nvSpPr>
        <p:spPr>
          <a:xfrm>
            <a:off x="5732203" y="4409113"/>
            <a:ext cx="180000" cy="18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8" name="!!33">
            <a:extLst>
              <a:ext uri="{FF2B5EF4-FFF2-40B4-BE49-F238E27FC236}">
                <a16:creationId xmlns:a16="http://schemas.microsoft.com/office/drawing/2014/main" id="{D582C609-89B4-27A1-3E70-960D7D4ACE7D}"/>
              </a:ext>
            </a:extLst>
          </p:cNvPr>
          <p:cNvSpPr/>
          <p:nvPr/>
        </p:nvSpPr>
        <p:spPr>
          <a:xfrm>
            <a:off x="4670197" y="4216718"/>
            <a:ext cx="180000" cy="18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9" name="!!22">
            <a:extLst>
              <a:ext uri="{FF2B5EF4-FFF2-40B4-BE49-F238E27FC236}">
                <a16:creationId xmlns:a16="http://schemas.microsoft.com/office/drawing/2014/main" id="{4927D2C4-3FA8-84E4-BD86-DBCF02302F1A}"/>
              </a:ext>
            </a:extLst>
          </p:cNvPr>
          <p:cNvSpPr/>
          <p:nvPr/>
        </p:nvSpPr>
        <p:spPr>
          <a:xfrm>
            <a:off x="4981190" y="3641202"/>
            <a:ext cx="180000" cy="18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0" name="!!55">
            <a:extLst>
              <a:ext uri="{FF2B5EF4-FFF2-40B4-BE49-F238E27FC236}">
                <a16:creationId xmlns:a16="http://schemas.microsoft.com/office/drawing/2014/main" id="{FA9F0C09-E038-66C1-61A2-9B37D8F71946}"/>
              </a:ext>
            </a:extLst>
          </p:cNvPr>
          <p:cNvSpPr/>
          <p:nvPr/>
        </p:nvSpPr>
        <p:spPr>
          <a:xfrm>
            <a:off x="6102589" y="4259763"/>
            <a:ext cx="180000" cy="18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1" name="!!66">
            <a:extLst>
              <a:ext uri="{FF2B5EF4-FFF2-40B4-BE49-F238E27FC236}">
                <a16:creationId xmlns:a16="http://schemas.microsoft.com/office/drawing/2014/main" id="{C61E5423-B18C-92B4-22AA-5F6F5B553C5F}"/>
              </a:ext>
            </a:extLst>
          </p:cNvPr>
          <p:cNvSpPr/>
          <p:nvPr/>
        </p:nvSpPr>
        <p:spPr>
          <a:xfrm>
            <a:off x="6340862" y="4720069"/>
            <a:ext cx="180000" cy="18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2" name="!!77">
            <a:extLst>
              <a:ext uri="{FF2B5EF4-FFF2-40B4-BE49-F238E27FC236}">
                <a16:creationId xmlns:a16="http://schemas.microsoft.com/office/drawing/2014/main" id="{5ED96A98-EEA2-A46D-2483-B374CBC16FBF}"/>
              </a:ext>
            </a:extLst>
          </p:cNvPr>
          <p:cNvSpPr/>
          <p:nvPr/>
        </p:nvSpPr>
        <p:spPr>
          <a:xfrm>
            <a:off x="6527117" y="4065909"/>
            <a:ext cx="180000" cy="18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03F8759-8803-9042-D778-CF886E38D2A8}"/>
              </a:ext>
            </a:extLst>
          </p:cNvPr>
          <p:cNvSpPr txBox="1"/>
          <p:nvPr/>
        </p:nvSpPr>
        <p:spPr>
          <a:xfrm>
            <a:off x="4980286" y="1449350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/>
              <a:t>🧐</a:t>
            </a:r>
            <a:endParaRPr kumimoji="1" lang="ko-Kore-KR" altLang="en-US" sz="3600" dirty="0"/>
          </a:p>
        </p:txBody>
      </p:sp>
      <p:sp>
        <p:nvSpPr>
          <p:cNvPr id="4" name="Google Shape;92;p14">
            <a:extLst>
              <a:ext uri="{FF2B5EF4-FFF2-40B4-BE49-F238E27FC236}">
                <a16:creationId xmlns:a16="http://schemas.microsoft.com/office/drawing/2014/main" id="{660D9ED7-2A53-1D06-40E6-A5AE49F23811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6312263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그래프</a:t>
            </a: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ko-KR" altLang="en-US" sz="2100" spc="-100" dirty="0">
                <a:latin typeface="NanumSquare Neo OTF Bold" pitchFamily="2" charset="-127"/>
                <a:ea typeface="NanumSquare Neo OTF Bold" pitchFamily="2" charset="-127"/>
              </a:rPr>
              <a:t>너비우선탐색</a:t>
            </a:r>
            <a:r>
              <a:rPr lang="en-US" altLang="ko-KR" sz="2100" spc="-100" dirty="0">
                <a:latin typeface="NanumSquare Neo OTF Bold" pitchFamily="2" charset="-127"/>
                <a:ea typeface="NanumSquare Neo OTF Bold" pitchFamily="2" charset="-127"/>
              </a:rPr>
              <a:t>(BFS, Breadth-First Search)</a:t>
            </a:r>
            <a:endParaRPr lang="ko-KR" altLang="en-US" sz="2100" spc="-100" dirty="0">
              <a:latin typeface="NanumSquare Neo OTF Bold" pitchFamily="2" charset="-127"/>
              <a:ea typeface="NanumSquare Neo OTF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3026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!!2">
            <a:extLst>
              <a:ext uri="{FF2B5EF4-FFF2-40B4-BE49-F238E27FC236}">
                <a16:creationId xmlns:a16="http://schemas.microsoft.com/office/drawing/2014/main" id="{851AD1AD-AA42-88A2-6EC8-AA4EFA302BFE}"/>
              </a:ext>
            </a:extLst>
          </p:cNvPr>
          <p:cNvCxnSpPr>
            <a:cxnSpLocks/>
          </p:cNvCxnSpPr>
          <p:nvPr/>
        </p:nvCxnSpPr>
        <p:spPr>
          <a:xfrm flipV="1">
            <a:off x="2651433" y="3353531"/>
            <a:ext cx="383892" cy="491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!!4">
            <a:extLst>
              <a:ext uri="{FF2B5EF4-FFF2-40B4-BE49-F238E27FC236}">
                <a16:creationId xmlns:a16="http://schemas.microsoft.com/office/drawing/2014/main" id="{A548A53B-EC9A-0457-012F-2A124F7E7B3E}"/>
              </a:ext>
            </a:extLst>
          </p:cNvPr>
          <p:cNvCxnSpPr>
            <a:cxnSpLocks/>
          </p:cNvCxnSpPr>
          <p:nvPr/>
        </p:nvCxnSpPr>
        <p:spPr>
          <a:xfrm flipH="1" flipV="1">
            <a:off x="3883261" y="2779092"/>
            <a:ext cx="878808" cy="574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!!3">
            <a:extLst>
              <a:ext uri="{FF2B5EF4-FFF2-40B4-BE49-F238E27FC236}">
                <a16:creationId xmlns:a16="http://schemas.microsoft.com/office/drawing/2014/main" id="{FBB48756-11A6-BFD1-ED92-D350067CEF01}"/>
              </a:ext>
            </a:extLst>
          </p:cNvPr>
          <p:cNvCxnSpPr>
            <a:cxnSpLocks/>
          </p:cNvCxnSpPr>
          <p:nvPr/>
        </p:nvCxnSpPr>
        <p:spPr>
          <a:xfrm flipH="1" flipV="1">
            <a:off x="3041212" y="3282395"/>
            <a:ext cx="470802" cy="56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!!7">
            <a:extLst>
              <a:ext uri="{FF2B5EF4-FFF2-40B4-BE49-F238E27FC236}">
                <a16:creationId xmlns:a16="http://schemas.microsoft.com/office/drawing/2014/main" id="{FB5103E9-3479-BC2C-CB14-FBF955AEAC89}"/>
              </a:ext>
            </a:extLst>
          </p:cNvPr>
          <p:cNvCxnSpPr>
            <a:cxnSpLocks/>
          </p:cNvCxnSpPr>
          <p:nvPr/>
        </p:nvCxnSpPr>
        <p:spPr>
          <a:xfrm flipH="1" flipV="1">
            <a:off x="4289345" y="3851195"/>
            <a:ext cx="470802" cy="56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!!6">
            <a:extLst>
              <a:ext uri="{FF2B5EF4-FFF2-40B4-BE49-F238E27FC236}">
                <a16:creationId xmlns:a16="http://schemas.microsoft.com/office/drawing/2014/main" id="{FE5D23E1-684D-FA99-FE70-BE7A07AF49FD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859997" y="3838559"/>
            <a:ext cx="464406" cy="577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!!5">
            <a:extLst>
              <a:ext uri="{FF2B5EF4-FFF2-40B4-BE49-F238E27FC236}">
                <a16:creationId xmlns:a16="http://schemas.microsoft.com/office/drawing/2014/main" id="{1FEB7B05-1AAF-EBD3-D657-C05B05A43C19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254804" y="3318298"/>
            <a:ext cx="464406" cy="577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!!1">
            <a:extLst>
              <a:ext uri="{FF2B5EF4-FFF2-40B4-BE49-F238E27FC236}">
                <a16:creationId xmlns:a16="http://schemas.microsoft.com/office/drawing/2014/main" id="{18E2C40D-7696-8601-7C87-2A96EDA1BA58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136376" y="2831704"/>
            <a:ext cx="691651" cy="43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93;p14">
            <a:extLst>
              <a:ext uri="{FF2B5EF4-FFF2-40B4-BE49-F238E27FC236}">
                <a16:creationId xmlns:a16="http://schemas.microsoft.com/office/drawing/2014/main" id="{A6173DAB-F841-3336-E4C9-16D1F9BFBB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7088" y="914194"/>
            <a:ext cx="5766525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아래 그래프에서 정점을 발견하는데 쓰인 간선만 남겨보자</a:t>
            </a:r>
            <a:endParaRPr lang="en-US" altLang="ko-KR" sz="1500" b="1" dirty="0">
              <a:solidFill>
                <a:srgbClr val="000000"/>
              </a:solidFill>
              <a:latin typeface="NanumSquare Neo OTF Bold" pitchFamily="2" charset="-127"/>
              <a:ea typeface="NanumSquare Neo OTF Bold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ore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그리고 </a:t>
            </a:r>
            <a:r>
              <a:rPr lang="en-US" altLang="ko-Kore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Source</a:t>
            </a:r>
            <a:r>
              <a:rPr lang="ko-Kore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를 잡아서 들어올려보자 </a:t>
            </a:r>
            <a:r>
              <a:rPr lang="en-US" altLang="ko-Kore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</a:t>
            </a:r>
            <a:r>
              <a:rPr lang="ko-Kore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상상력 필요</a:t>
            </a:r>
            <a:r>
              <a:rPr lang="en-US" altLang="ko-Kore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)</a:t>
            </a: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ore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트리가</a:t>
            </a:r>
            <a:r>
              <a:rPr lang="en-US" altLang="ko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... </a:t>
            </a:r>
            <a:r>
              <a:rPr lang="ko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나왔네</a:t>
            </a:r>
            <a:r>
              <a:rPr lang="en-US" altLang="ko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..?</a:t>
            </a:r>
          </a:p>
          <a:p>
            <a:pPr marL="419100" lvl="1" indent="0">
              <a:lnSpc>
                <a:spcPct val="150000"/>
              </a:lnSpc>
              <a:buClr>
                <a:srgbClr val="000000"/>
              </a:buClr>
              <a:buSzPct val="70000"/>
              <a:buNone/>
            </a:pPr>
            <a:endParaRPr lang="en-US" altLang="ko-Kore-KR" sz="13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1047750" lvl="2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endParaRPr lang="en-US" altLang="ko-Kore-KR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</p:txBody>
      </p:sp>
      <p:sp>
        <p:nvSpPr>
          <p:cNvPr id="32" name="!!00">
            <a:extLst>
              <a:ext uri="{FF2B5EF4-FFF2-40B4-BE49-F238E27FC236}">
                <a16:creationId xmlns:a16="http://schemas.microsoft.com/office/drawing/2014/main" id="{E1EF8D82-BDBB-9A7A-1D9C-ACA47A01FB51}"/>
              </a:ext>
            </a:extLst>
          </p:cNvPr>
          <p:cNvSpPr/>
          <p:nvPr/>
        </p:nvSpPr>
        <p:spPr>
          <a:xfrm>
            <a:off x="3804538" y="2694737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6" name="!!11">
            <a:extLst>
              <a:ext uri="{FF2B5EF4-FFF2-40B4-BE49-F238E27FC236}">
                <a16:creationId xmlns:a16="http://schemas.microsoft.com/office/drawing/2014/main" id="{C1E7B746-0013-E709-AF5C-FA97A9C5CF14}"/>
              </a:ext>
            </a:extLst>
          </p:cNvPr>
          <p:cNvSpPr/>
          <p:nvPr/>
        </p:nvSpPr>
        <p:spPr>
          <a:xfrm>
            <a:off x="2979866" y="3220672"/>
            <a:ext cx="180000" cy="18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7" name="!!44">
            <a:extLst>
              <a:ext uri="{FF2B5EF4-FFF2-40B4-BE49-F238E27FC236}">
                <a16:creationId xmlns:a16="http://schemas.microsoft.com/office/drawing/2014/main" id="{AFF69F23-09F3-82D9-9F01-4F91AB85DD22}"/>
              </a:ext>
            </a:extLst>
          </p:cNvPr>
          <p:cNvSpPr/>
          <p:nvPr/>
        </p:nvSpPr>
        <p:spPr>
          <a:xfrm>
            <a:off x="4629210" y="3220672"/>
            <a:ext cx="180000" cy="18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8" name="!!33">
            <a:extLst>
              <a:ext uri="{FF2B5EF4-FFF2-40B4-BE49-F238E27FC236}">
                <a16:creationId xmlns:a16="http://schemas.microsoft.com/office/drawing/2014/main" id="{D582C609-89B4-27A1-3E70-960D7D4ACE7D}"/>
              </a:ext>
            </a:extLst>
          </p:cNvPr>
          <p:cNvSpPr/>
          <p:nvPr/>
        </p:nvSpPr>
        <p:spPr>
          <a:xfrm>
            <a:off x="3392202" y="3746607"/>
            <a:ext cx="180000" cy="18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9" name="!!22">
            <a:extLst>
              <a:ext uri="{FF2B5EF4-FFF2-40B4-BE49-F238E27FC236}">
                <a16:creationId xmlns:a16="http://schemas.microsoft.com/office/drawing/2014/main" id="{4927D2C4-3FA8-84E4-BD86-DBCF02302F1A}"/>
              </a:ext>
            </a:extLst>
          </p:cNvPr>
          <p:cNvSpPr/>
          <p:nvPr/>
        </p:nvSpPr>
        <p:spPr>
          <a:xfrm>
            <a:off x="2567530" y="3761195"/>
            <a:ext cx="180000" cy="18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0" name="!!55">
            <a:extLst>
              <a:ext uri="{FF2B5EF4-FFF2-40B4-BE49-F238E27FC236}">
                <a16:creationId xmlns:a16="http://schemas.microsoft.com/office/drawing/2014/main" id="{FA9F0C09-E038-66C1-61A2-9B37D8F71946}"/>
              </a:ext>
            </a:extLst>
          </p:cNvPr>
          <p:cNvSpPr/>
          <p:nvPr/>
        </p:nvSpPr>
        <p:spPr>
          <a:xfrm>
            <a:off x="4216874" y="3761195"/>
            <a:ext cx="180000" cy="18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1" name="!!77">
            <a:extLst>
              <a:ext uri="{FF2B5EF4-FFF2-40B4-BE49-F238E27FC236}">
                <a16:creationId xmlns:a16="http://schemas.microsoft.com/office/drawing/2014/main" id="{C61E5423-B18C-92B4-22AA-5F6F5B553C5F}"/>
              </a:ext>
            </a:extLst>
          </p:cNvPr>
          <p:cNvSpPr/>
          <p:nvPr/>
        </p:nvSpPr>
        <p:spPr>
          <a:xfrm>
            <a:off x="4629210" y="4272543"/>
            <a:ext cx="180000" cy="18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2" name="!!66">
            <a:extLst>
              <a:ext uri="{FF2B5EF4-FFF2-40B4-BE49-F238E27FC236}">
                <a16:creationId xmlns:a16="http://schemas.microsoft.com/office/drawing/2014/main" id="{5ED96A98-EEA2-A46D-2483-B374CBC16FBF}"/>
              </a:ext>
            </a:extLst>
          </p:cNvPr>
          <p:cNvSpPr/>
          <p:nvPr/>
        </p:nvSpPr>
        <p:spPr>
          <a:xfrm>
            <a:off x="3804538" y="4272543"/>
            <a:ext cx="180000" cy="18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03F8759-8803-9042-D778-CF886E38D2A8}"/>
              </a:ext>
            </a:extLst>
          </p:cNvPr>
          <p:cNvSpPr txBox="1"/>
          <p:nvPr/>
        </p:nvSpPr>
        <p:spPr>
          <a:xfrm>
            <a:off x="4989965" y="1481300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/>
              <a:t>🥳</a:t>
            </a:r>
            <a:endParaRPr kumimoji="1" lang="ko-Kore-KR" altLang="en-US" sz="3600" dirty="0"/>
          </a:p>
        </p:txBody>
      </p:sp>
      <p:sp>
        <p:nvSpPr>
          <p:cNvPr id="4" name="Google Shape;92;p14">
            <a:extLst>
              <a:ext uri="{FF2B5EF4-FFF2-40B4-BE49-F238E27FC236}">
                <a16:creationId xmlns:a16="http://schemas.microsoft.com/office/drawing/2014/main" id="{9F3E74F8-F8FA-4B89-CE68-73AB7CA1AC14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6312263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그래프</a:t>
            </a: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ko-KR" altLang="en-US" sz="2100" spc="-100" dirty="0">
                <a:latin typeface="NanumSquare Neo OTF Bold" pitchFamily="2" charset="-127"/>
                <a:ea typeface="NanumSquare Neo OTF Bold" pitchFamily="2" charset="-127"/>
              </a:rPr>
              <a:t>너비우선탐색</a:t>
            </a:r>
            <a:r>
              <a:rPr lang="en-US" altLang="ko-KR" sz="2100" spc="-100" dirty="0">
                <a:latin typeface="NanumSquare Neo OTF Bold" pitchFamily="2" charset="-127"/>
                <a:ea typeface="NanumSquare Neo OTF Bold" pitchFamily="2" charset="-127"/>
              </a:rPr>
              <a:t>(BFS, Breadth-First Search)</a:t>
            </a:r>
            <a:endParaRPr lang="ko-KR" altLang="en-US" sz="2100" spc="-100" dirty="0">
              <a:latin typeface="NanumSquare Neo OTF Bold" pitchFamily="2" charset="-127"/>
              <a:ea typeface="NanumSquare Neo OTF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0456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!!2">
            <a:extLst>
              <a:ext uri="{FF2B5EF4-FFF2-40B4-BE49-F238E27FC236}">
                <a16:creationId xmlns:a16="http://schemas.microsoft.com/office/drawing/2014/main" id="{851AD1AD-AA42-88A2-6EC8-AA4EFA302BFE}"/>
              </a:ext>
            </a:extLst>
          </p:cNvPr>
          <p:cNvCxnSpPr>
            <a:cxnSpLocks/>
          </p:cNvCxnSpPr>
          <p:nvPr/>
        </p:nvCxnSpPr>
        <p:spPr>
          <a:xfrm flipV="1">
            <a:off x="2651433" y="3353531"/>
            <a:ext cx="383892" cy="491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!!4">
            <a:extLst>
              <a:ext uri="{FF2B5EF4-FFF2-40B4-BE49-F238E27FC236}">
                <a16:creationId xmlns:a16="http://schemas.microsoft.com/office/drawing/2014/main" id="{A548A53B-EC9A-0457-012F-2A124F7E7B3E}"/>
              </a:ext>
            </a:extLst>
          </p:cNvPr>
          <p:cNvCxnSpPr>
            <a:cxnSpLocks/>
          </p:cNvCxnSpPr>
          <p:nvPr/>
        </p:nvCxnSpPr>
        <p:spPr>
          <a:xfrm flipH="1" flipV="1">
            <a:off x="3883261" y="2779092"/>
            <a:ext cx="878808" cy="574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!!3">
            <a:extLst>
              <a:ext uri="{FF2B5EF4-FFF2-40B4-BE49-F238E27FC236}">
                <a16:creationId xmlns:a16="http://schemas.microsoft.com/office/drawing/2014/main" id="{FBB48756-11A6-BFD1-ED92-D350067CEF01}"/>
              </a:ext>
            </a:extLst>
          </p:cNvPr>
          <p:cNvCxnSpPr>
            <a:cxnSpLocks/>
          </p:cNvCxnSpPr>
          <p:nvPr/>
        </p:nvCxnSpPr>
        <p:spPr>
          <a:xfrm flipH="1" flipV="1">
            <a:off x="3041212" y="3282395"/>
            <a:ext cx="470802" cy="56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!!7">
            <a:extLst>
              <a:ext uri="{FF2B5EF4-FFF2-40B4-BE49-F238E27FC236}">
                <a16:creationId xmlns:a16="http://schemas.microsoft.com/office/drawing/2014/main" id="{FB5103E9-3479-BC2C-CB14-FBF955AEAC89}"/>
              </a:ext>
            </a:extLst>
          </p:cNvPr>
          <p:cNvCxnSpPr>
            <a:cxnSpLocks/>
          </p:cNvCxnSpPr>
          <p:nvPr/>
        </p:nvCxnSpPr>
        <p:spPr>
          <a:xfrm flipH="1" flipV="1">
            <a:off x="4289345" y="3851195"/>
            <a:ext cx="470802" cy="56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!!6">
            <a:extLst>
              <a:ext uri="{FF2B5EF4-FFF2-40B4-BE49-F238E27FC236}">
                <a16:creationId xmlns:a16="http://schemas.microsoft.com/office/drawing/2014/main" id="{FE5D23E1-684D-FA99-FE70-BE7A07AF49FD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859997" y="3838559"/>
            <a:ext cx="464406" cy="577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!!5">
            <a:extLst>
              <a:ext uri="{FF2B5EF4-FFF2-40B4-BE49-F238E27FC236}">
                <a16:creationId xmlns:a16="http://schemas.microsoft.com/office/drawing/2014/main" id="{1FEB7B05-1AAF-EBD3-D657-C05B05A43C19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254804" y="3318298"/>
            <a:ext cx="464406" cy="577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!!1">
            <a:extLst>
              <a:ext uri="{FF2B5EF4-FFF2-40B4-BE49-F238E27FC236}">
                <a16:creationId xmlns:a16="http://schemas.microsoft.com/office/drawing/2014/main" id="{18E2C40D-7696-8601-7C87-2A96EDA1BA58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136376" y="2831704"/>
            <a:ext cx="691651" cy="43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93;p14">
            <a:extLst>
              <a:ext uri="{FF2B5EF4-FFF2-40B4-BE49-F238E27FC236}">
                <a16:creationId xmlns:a16="http://schemas.microsoft.com/office/drawing/2014/main" id="{A6173DAB-F841-3336-E4C9-16D1F9BFBB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7088" y="914194"/>
            <a:ext cx="5766525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-US" altLang="ko-KR" sz="15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Spanning Tree, Breadth-First Tree</a:t>
            </a: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ore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Source</a:t>
            </a:r>
            <a:r>
              <a:rPr lang="ko-Kore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부터 도달가능한 모든 노드를 표현하는 트리</a:t>
            </a:r>
            <a:endParaRPr lang="en-US" altLang="ko-Kore-KR" sz="13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각 </a:t>
            </a:r>
            <a:r>
              <a:rPr lang="en-US" altLang="ko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level</a:t>
            </a:r>
            <a:r>
              <a:rPr lang="ko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은 </a:t>
            </a:r>
            <a:r>
              <a:rPr lang="en-US" altLang="ko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Source</a:t>
            </a:r>
            <a:r>
              <a:rPr lang="ko-KR" altLang="en-US" sz="13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를</a:t>
            </a:r>
            <a:r>
              <a:rPr lang="ko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기준으로 한 거리</a:t>
            </a:r>
            <a:endParaRPr lang="en-US" altLang="ko-KR" sz="13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Source </a:t>
            </a:r>
            <a:r>
              <a:rPr lang="ko-Kore-KR" altLang="en-US" sz="1300" dirty="0">
                <a:solidFill>
                  <a:srgbClr val="000000"/>
                </a:solidFill>
                <a:effectLst/>
                <a:latin typeface="NanumSquare Neo OTF Light" pitchFamily="2" charset="-127"/>
                <a:ea typeface="NanumSquare Neo OTF Light" pitchFamily="2" charset="-127"/>
              </a:rPr>
              <a:t>→ </a:t>
            </a:r>
            <a:r>
              <a:rPr lang="en-US" altLang="ko-Kore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</a:rPr>
              <a:t>Leaf</a:t>
            </a:r>
            <a:r>
              <a:rPr lang="ko-Kore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</a:rPr>
              <a:t> 까지의 </a:t>
            </a:r>
            <a:r>
              <a:rPr lang="en-US" altLang="ko-Kore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</a:rPr>
              <a:t>Path</a:t>
            </a:r>
            <a:r>
              <a:rPr lang="ko-Kore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</a:rPr>
              <a:t>는 최단거리</a:t>
            </a:r>
            <a:r>
              <a:rPr lang="en-US" altLang="ko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</a:rPr>
              <a:t>(</a:t>
            </a:r>
            <a:r>
              <a:rPr lang="ko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</a:rPr>
              <a:t>비</a:t>
            </a:r>
            <a:r>
              <a:rPr lang="en-US" altLang="ko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</a:rPr>
              <a:t>-</a:t>
            </a:r>
            <a:r>
              <a:rPr lang="ko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</a:rPr>
              <a:t>가중 그래프에서</a:t>
            </a:r>
            <a:r>
              <a:rPr lang="en-US" altLang="ko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</a:rPr>
              <a:t>)</a:t>
            </a:r>
            <a:endParaRPr lang="en-US" altLang="ko-KR" sz="13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419100" lvl="1" indent="0">
              <a:lnSpc>
                <a:spcPct val="150000"/>
              </a:lnSpc>
              <a:buClr>
                <a:srgbClr val="000000"/>
              </a:buClr>
              <a:buSzPct val="70000"/>
              <a:buNone/>
            </a:pPr>
            <a:endParaRPr lang="en-US" altLang="ko-Kore-KR" sz="13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1047750" lvl="2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endParaRPr lang="en-US" altLang="ko-Kore-KR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</p:txBody>
      </p:sp>
      <p:sp>
        <p:nvSpPr>
          <p:cNvPr id="32" name="!!00">
            <a:extLst>
              <a:ext uri="{FF2B5EF4-FFF2-40B4-BE49-F238E27FC236}">
                <a16:creationId xmlns:a16="http://schemas.microsoft.com/office/drawing/2014/main" id="{E1EF8D82-BDBB-9A7A-1D9C-ACA47A01FB51}"/>
              </a:ext>
            </a:extLst>
          </p:cNvPr>
          <p:cNvSpPr/>
          <p:nvPr/>
        </p:nvSpPr>
        <p:spPr>
          <a:xfrm>
            <a:off x="3804538" y="2694737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6" name="!!11">
            <a:extLst>
              <a:ext uri="{FF2B5EF4-FFF2-40B4-BE49-F238E27FC236}">
                <a16:creationId xmlns:a16="http://schemas.microsoft.com/office/drawing/2014/main" id="{C1E7B746-0013-E709-AF5C-FA97A9C5CF14}"/>
              </a:ext>
            </a:extLst>
          </p:cNvPr>
          <p:cNvSpPr/>
          <p:nvPr/>
        </p:nvSpPr>
        <p:spPr>
          <a:xfrm>
            <a:off x="2979866" y="3220672"/>
            <a:ext cx="180000" cy="18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7" name="!!44">
            <a:extLst>
              <a:ext uri="{FF2B5EF4-FFF2-40B4-BE49-F238E27FC236}">
                <a16:creationId xmlns:a16="http://schemas.microsoft.com/office/drawing/2014/main" id="{AFF69F23-09F3-82D9-9F01-4F91AB85DD22}"/>
              </a:ext>
            </a:extLst>
          </p:cNvPr>
          <p:cNvSpPr/>
          <p:nvPr/>
        </p:nvSpPr>
        <p:spPr>
          <a:xfrm>
            <a:off x="4629210" y="3220672"/>
            <a:ext cx="180000" cy="18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8" name="!!33">
            <a:extLst>
              <a:ext uri="{FF2B5EF4-FFF2-40B4-BE49-F238E27FC236}">
                <a16:creationId xmlns:a16="http://schemas.microsoft.com/office/drawing/2014/main" id="{D582C609-89B4-27A1-3E70-960D7D4ACE7D}"/>
              </a:ext>
            </a:extLst>
          </p:cNvPr>
          <p:cNvSpPr/>
          <p:nvPr/>
        </p:nvSpPr>
        <p:spPr>
          <a:xfrm>
            <a:off x="3392202" y="3746607"/>
            <a:ext cx="180000" cy="18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9" name="!!22">
            <a:extLst>
              <a:ext uri="{FF2B5EF4-FFF2-40B4-BE49-F238E27FC236}">
                <a16:creationId xmlns:a16="http://schemas.microsoft.com/office/drawing/2014/main" id="{4927D2C4-3FA8-84E4-BD86-DBCF02302F1A}"/>
              </a:ext>
            </a:extLst>
          </p:cNvPr>
          <p:cNvSpPr/>
          <p:nvPr/>
        </p:nvSpPr>
        <p:spPr>
          <a:xfrm>
            <a:off x="2567530" y="3761195"/>
            <a:ext cx="180000" cy="18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0" name="!!55">
            <a:extLst>
              <a:ext uri="{FF2B5EF4-FFF2-40B4-BE49-F238E27FC236}">
                <a16:creationId xmlns:a16="http://schemas.microsoft.com/office/drawing/2014/main" id="{FA9F0C09-E038-66C1-61A2-9B37D8F71946}"/>
              </a:ext>
            </a:extLst>
          </p:cNvPr>
          <p:cNvSpPr/>
          <p:nvPr/>
        </p:nvSpPr>
        <p:spPr>
          <a:xfrm>
            <a:off x="4216874" y="3761195"/>
            <a:ext cx="180000" cy="18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1" name="!!77">
            <a:extLst>
              <a:ext uri="{FF2B5EF4-FFF2-40B4-BE49-F238E27FC236}">
                <a16:creationId xmlns:a16="http://schemas.microsoft.com/office/drawing/2014/main" id="{C61E5423-B18C-92B4-22AA-5F6F5B553C5F}"/>
              </a:ext>
            </a:extLst>
          </p:cNvPr>
          <p:cNvSpPr/>
          <p:nvPr/>
        </p:nvSpPr>
        <p:spPr>
          <a:xfrm>
            <a:off x="4629210" y="4272543"/>
            <a:ext cx="180000" cy="18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2" name="!!66">
            <a:extLst>
              <a:ext uri="{FF2B5EF4-FFF2-40B4-BE49-F238E27FC236}">
                <a16:creationId xmlns:a16="http://schemas.microsoft.com/office/drawing/2014/main" id="{5ED96A98-EEA2-A46D-2483-B374CBC16FBF}"/>
              </a:ext>
            </a:extLst>
          </p:cNvPr>
          <p:cNvSpPr/>
          <p:nvPr/>
        </p:nvSpPr>
        <p:spPr>
          <a:xfrm>
            <a:off x="3804538" y="4272543"/>
            <a:ext cx="180000" cy="18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Google Shape;92;p14">
            <a:extLst>
              <a:ext uri="{FF2B5EF4-FFF2-40B4-BE49-F238E27FC236}">
                <a16:creationId xmlns:a16="http://schemas.microsoft.com/office/drawing/2014/main" id="{DC048DBE-3141-FB57-1D7E-5AA9A7C9BB9A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6312263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그래프</a:t>
            </a: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ko-KR" altLang="en-US" sz="2100" spc="-100" dirty="0">
                <a:latin typeface="NanumSquare Neo OTF Bold" pitchFamily="2" charset="-127"/>
                <a:ea typeface="NanumSquare Neo OTF Bold" pitchFamily="2" charset="-127"/>
              </a:rPr>
              <a:t>너비우선탐색</a:t>
            </a:r>
            <a:r>
              <a:rPr lang="en-US" altLang="ko-KR" sz="2100" spc="-100" dirty="0">
                <a:latin typeface="NanumSquare Neo OTF Bold" pitchFamily="2" charset="-127"/>
                <a:ea typeface="NanumSquare Neo OTF Bold" pitchFamily="2" charset="-127"/>
              </a:rPr>
              <a:t>(BFS, Breadth-First Search)</a:t>
            </a:r>
            <a:endParaRPr lang="ko-KR" altLang="en-US" sz="2100" spc="-100" dirty="0">
              <a:latin typeface="NanumSquare Neo OTF Bold" pitchFamily="2" charset="-127"/>
              <a:ea typeface="NanumSquare Neo OTF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6460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직선 연결선[R] 52">
            <a:extLst>
              <a:ext uri="{FF2B5EF4-FFF2-40B4-BE49-F238E27FC236}">
                <a16:creationId xmlns:a16="http://schemas.microsoft.com/office/drawing/2014/main" id="{FAC566E9-E93A-497A-6D87-173B092251D2}"/>
              </a:ext>
            </a:extLst>
          </p:cNvPr>
          <p:cNvCxnSpPr>
            <a:cxnSpLocks/>
          </p:cNvCxnSpPr>
          <p:nvPr/>
        </p:nvCxnSpPr>
        <p:spPr>
          <a:xfrm flipV="1">
            <a:off x="4390789" y="3569215"/>
            <a:ext cx="243668" cy="483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F1C72222-4DFD-BD83-68AF-CDB2F0F1214C}"/>
              </a:ext>
            </a:extLst>
          </p:cNvPr>
          <p:cNvCxnSpPr>
            <a:cxnSpLocks/>
          </p:cNvCxnSpPr>
          <p:nvPr/>
        </p:nvCxnSpPr>
        <p:spPr>
          <a:xfrm>
            <a:off x="4707898" y="3537941"/>
            <a:ext cx="1461940" cy="421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2D826F80-B5D1-8400-C7CB-1FA82C50BBE1}"/>
              </a:ext>
            </a:extLst>
          </p:cNvPr>
          <p:cNvCxnSpPr>
            <a:cxnSpLocks/>
          </p:cNvCxnSpPr>
          <p:nvPr/>
        </p:nvCxnSpPr>
        <p:spPr>
          <a:xfrm flipH="1" flipV="1">
            <a:off x="5802598" y="4165377"/>
            <a:ext cx="228545" cy="4326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96BB2177-A72B-8E25-2C57-2DACC3AD7438}"/>
              </a:ext>
            </a:extLst>
          </p:cNvPr>
          <p:cNvCxnSpPr>
            <a:cxnSpLocks/>
          </p:cNvCxnSpPr>
          <p:nvPr/>
        </p:nvCxnSpPr>
        <p:spPr>
          <a:xfrm flipH="1">
            <a:off x="5826818" y="3964568"/>
            <a:ext cx="367243" cy="176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9F2C4A89-87DA-28E4-BD9F-81E1D660EA82}"/>
              </a:ext>
            </a:extLst>
          </p:cNvPr>
          <p:cNvCxnSpPr>
            <a:cxnSpLocks/>
          </p:cNvCxnSpPr>
          <p:nvPr/>
        </p:nvCxnSpPr>
        <p:spPr>
          <a:xfrm flipH="1">
            <a:off x="5438868" y="4154222"/>
            <a:ext cx="363932" cy="14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0CC5E2B9-15AC-20A0-DB93-65E9D5FFBD3A}"/>
              </a:ext>
            </a:extLst>
          </p:cNvPr>
          <p:cNvCxnSpPr>
            <a:cxnSpLocks/>
          </p:cNvCxnSpPr>
          <p:nvPr/>
        </p:nvCxnSpPr>
        <p:spPr>
          <a:xfrm flipH="1" flipV="1">
            <a:off x="5134834" y="4145014"/>
            <a:ext cx="255791" cy="133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1EFA0A13-4A08-1F95-8EF0-ACCBD43FC8A9}"/>
              </a:ext>
            </a:extLst>
          </p:cNvPr>
          <p:cNvCxnSpPr>
            <a:cxnSpLocks/>
          </p:cNvCxnSpPr>
          <p:nvPr/>
        </p:nvCxnSpPr>
        <p:spPr>
          <a:xfrm flipH="1" flipV="1">
            <a:off x="4803320" y="3770244"/>
            <a:ext cx="289584" cy="362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E27D9580-6C65-6343-E05B-2DF010BF6A63}"/>
              </a:ext>
            </a:extLst>
          </p:cNvPr>
          <p:cNvCxnSpPr>
            <a:cxnSpLocks/>
          </p:cNvCxnSpPr>
          <p:nvPr/>
        </p:nvCxnSpPr>
        <p:spPr>
          <a:xfrm>
            <a:off x="4713502" y="3578830"/>
            <a:ext cx="97069" cy="142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82DCBA9F-1EB6-5DD1-BA9A-4ED93F9F3E80}"/>
              </a:ext>
            </a:extLst>
          </p:cNvPr>
          <p:cNvCxnSpPr>
            <a:cxnSpLocks/>
          </p:cNvCxnSpPr>
          <p:nvPr/>
        </p:nvCxnSpPr>
        <p:spPr>
          <a:xfrm flipV="1">
            <a:off x="4377897" y="3831257"/>
            <a:ext cx="415069" cy="267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3" name="Google Shape;93;p1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47088" y="914194"/>
                <a:ext cx="5766525" cy="3921087"/>
              </a:xfrm>
              <a:prstGeom prst="rect">
                <a:avLst/>
              </a:prstGeom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pPr marL="361950" indent="-285750">
                  <a:lnSpc>
                    <a:spcPct val="250000"/>
                  </a:lnSpc>
                  <a:buClr>
                    <a:srgbClr val="000000"/>
                  </a:buClr>
                  <a:buSzPts val="2000"/>
                  <a:buBlip>
                    <a:blip r:embed="rId3"/>
                  </a:buBlip>
                </a:pPr>
                <a:r>
                  <a:rPr lang="ko-Kore-KR" altLang="en-US" sz="1500" b="1" dirty="0">
                    <a:solidFill>
                      <a:srgbClr val="000000"/>
                    </a:solidFill>
                    <a:latin typeface="NanumSquare Neo OTF Bold" pitchFamily="2" charset="-127"/>
                    <a:ea typeface="NanumSquare Neo OTF Bold" pitchFamily="2" charset="-127"/>
                    <a:cs typeface="Arial"/>
                    <a:sym typeface="Arial"/>
                  </a:rPr>
                  <a:t>어떤 그래프</a:t>
                </a:r>
                <a:r>
                  <a:rPr lang="en-US" altLang="ko-Kore-KR" sz="1500" b="1" dirty="0">
                    <a:solidFill>
                      <a:srgbClr val="000000"/>
                    </a:solidFill>
                    <a:latin typeface="NanumSquare Neo OTF Bold" pitchFamily="2" charset="-127"/>
                    <a:ea typeface="NanumSquare Neo OTF Bold" pitchFamily="2" charset="-127"/>
                    <a:cs typeface="Arial"/>
                    <a:sym typeface="Arial"/>
                  </a:rPr>
                  <a:t> G = (V, E)</a:t>
                </a:r>
                <a:r>
                  <a:rPr lang="ko-Kore-KR" altLang="en-US" sz="1500" b="1" dirty="0">
                    <a:solidFill>
                      <a:srgbClr val="000000"/>
                    </a:solidFill>
                    <a:latin typeface="NanumSquare Neo OTF Bold" pitchFamily="2" charset="-127"/>
                    <a:ea typeface="NanumSquare Neo OTF Bold" pitchFamily="2" charset="-127"/>
                    <a:cs typeface="Arial"/>
                    <a:sym typeface="Arial"/>
                  </a:rPr>
                  <a:t>를 생각하자</a:t>
                </a:r>
                <a:endParaRPr lang="en-US" altLang="ko-KR" sz="1500" b="1" dirty="0">
                  <a:solidFill>
                    <a:srgbClr val="000000"/>
                  </a:solidFill>
                  <a:latin typeface="NanumSquare Neo OTF Bold" pitchFamily="2" charset="-127"/>
                  <a:ea typeface="NanumSquare Neo OTF Bold" pitchFamily="2" charset="-127"/>
                  <a:cs typeface="Arial"/>
                  <a:sym typeface="Arial"/>
                </a:endParaRPr>
              </a:p>
              <a:p>
                <a:pPr marL="704850" lvl="1" indent="-285750">
                  <a:lnSpc>
                    <a:spcPct val="150000"/>
                  </a:lnSpc>
                  <a:buClr>
                    <a:srgbClr val="000000"/>
                  </a:buClr>
                  <a:buSzPct val="70000"/>
                  <a:buBlip>
                    <a:blip r:embed="rId4"/>
                  </a:buBlip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3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pple SD Gothic Neo Thin" panose="02000300000000000000" pitchFamily="2" charset="-127"/>
                            <a:cs typeface="Arial"/>
                            <a:sym typeface="Arial"/>
                          </a:rPr>
                        </m:ctrlPr>
                      </m:sSupPr>
                      <m:e>
                        <m:r>
                          <a:rPr lang="en-US" altLang="ko-KR" sz="13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pple SD Gothic Neo Thin" panose="02000300000000000000" pitchFamily="2" charset="-127"/>
                            <a:cs typeface="Arial"/>
                            <a:sym typeface="Arial"/>
                          </a:rPr>
                          <m:t>𝑠</m:t>
                        </m:r>
                      </m:e>
                      <m:sup>
                        <m:r>
                          <a:rPr lang="en-US" altLang="ko-KR" sz="13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  <a:sym typeface="Arial"/>
                          </a:rPr>
                          <m:t>∀</m:t>
                        </m:r>
                      </m:sup>
                    </m:sSup>
                    <m:r>
                      <a:rPr lang="en-US" altLang="ko-KR" sz="13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rPr>
                      <m:t>∈</m:t>
                    </m:r>
                    <m:r>
                      <a:rPr lang="en-US" altLang="ko-KR" sz="13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rPr>
                      <m:t>𝑉</m:t>
                    </m:r>
                  </m:oMath>
                </a14:m>
                <a:r>
                  <a:rPr lang="ko-KR" altLang="en-US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로부터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, 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도달가능한 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“</a:t>
                </a:r>
                <a:r>
                  <a:rPr lang="ko-KR" altLang="en-US" sz="1300" b="1" dirty="0">
                    <a:solidFill>
                      <a:srgbClr val="000000"/>
                    </a:solidFill>
                    <a:latin typeface="NanumSquare Neo OTF Bold" pitchFamily="2" charset="-127"/>
                    <a:ea typeface="NanumSquare Neo OTF Bold" pitchFamily="2" charset="-127"/>
                    <a:cs typeface="Arial"/>
                    <a:sym typeface="Arial"/>
                  </a:rPr>
                  <a:t>모든</a:t>
                </a:r>
                <a:r>
                  <a:rPr lang="en-US" altLang="ko-KR" sz="1300" b="1" dirty="0">
                    <a:solidFill>
                      <a:srgbClr val="000000"/>
                    </a:solidFill>
                    <a:latin typeface="NanumSquare Neo OTF Bold" pitchFamily="2" charset="-127"/>
                    <a:ea typeface="NanumSquare Neo OTF Bold" pitchFamily="2" charset="-127"/>
                    <a:cs typeface="Arial"/>
                    <a:sym typeface="Arial"/>
                  </a:rPr>
                  <a:t>”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 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vertex</a:t>
                </a:r>
                <a:r>
                  <a:rPr lang="ko-KR" altLang="en-US" sz="1300" dirty="0" err="1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를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 </a:t>
                </a:r>
                <a:r>
                  <a:rPr lang="en-US" altLang="ko-KR" sz="1300" b="1" dirty="0">
                    <a:solidFill>
                      <a:srgbClr val="000000"/>
                    </a:solidFill>
                    <a:latin typeface="NanumSquare Neo OTF Bold" pitchFamily="2" charset="-127"/>
                    <a:ea typeface="NanumSquare Neo OTF Bold" pitchFamily="2" charset="-127"/>
                    <a:cs typeface="Arial"/>
                    <a:sym typeface="Arial"/>
                  </a:rPr>
                  <a:t>“</a:t>
                </a:r>
                <a:r>
                  <a:rPr lang="ko-KR" altLang="en-US" sz="1300" b="1" dirty="0">
                    <a:solidFill>
                      <a:srgbClr val="000000"/>
                    </a:solidFill>
                    <a:latin typeface="NanumSquare Neo OTF Bold" pitchFamily="2" charset="-127"/>
                    <a:ea typeface="NanumSquare Neo OTF Bold" pitchFamily="2" charset="-127"/>
                    <a:cs typeface="Arial"/>
                    <a:sym typeface="Arial"/>
                  </a:rPr>
                  <a:t>발견</a:t>
                </a:r>
                <a:r>
                  <a:rPr lang="en-US" altLang="ko-KR" sz="1300" b="1" dirty="0">
                    <a:solidFill>
                      <a:srgbClr val="000000"/>
                    </a:solidFill>
                    <a:latin typeface="NanumSquare Neo OTF Bold" pitchFamily="2" charset="-127"/>
                    <a:ea typeface="NanumSquare Neo OTF Bold" pitchFamily="2" charset="-127"/>
                    <a:cs typeface="Arial"/>
                    <a:sym typeface="Arial"/>
                  </a:rPr>
                  <a:t>”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하기위해 탐색</a:t>
                </a:r>
              </a:p>
              <a:p>
                <a:pPr marL="361950" indent="-285750">
                  <a:lnSpc>
                    <a:spcPct val="250000"/>
                  </a:lnSpc>
                  <a:buClr>
                    <a:srgbClr val="000000"/>
                  </a:buClr>
                  <a:buSzPts val="2000"/>
                  <a:buBlip>
                    <a:blip r:embed="rId3"/>
                  </a:buBlip>
                </a:pPr>
                <a:r>
                  <a:rPr lang="ko-KR" altLang="en-US" sz="1500" b="1" dirty="0">
                    <a:solidFill>
                      <a:srgbClr val="000000"/>
                    </a:solidFill>
                    <a:latin typeface="NanumSquare Neo OTF Bold" pitchFamily="2" charset="-127"/>
                    <a:ea typeface="NanumSquare Neo OTF Bold" pitchFamily="2" charset="-127"/>
                    <a:cs typeface="Arial"/>
                    <a:sym typeface="Arial"/>
                  </a:rPr>
                  <a:t>왜 </a:t>
                </a:r>
                <a:r>
                  <a:rPr lang="en-US" altLang="ko-KR" sz="1500" b="1" dirty="0">
                    <a:solidFill>
                      <a:srgbClr val="000000"/>
                    </a:solidFill>
                    <a:latin typeface="NanumSquare Neo OTF Bold" pitchFamily="2" charset="-127"/>
                    <a:ea typeface="NanumSquare Neo OTF Bold" pitchFamily="2" charset="-127"/>
                    <a:cs typeface="Arial"/>
                    <a:sym typeface="Arial"/>
                  </a:rPr>
                  <a:t>“</a:t>
                </a:r>
                <a:r>
                  <a:rPr lang="ko-KR" altLang="en-US" sz="1500" b="1" dirty="0">
                    <a:solidFill>
                      <a:srgbClr val="000000"/>
                    </a:solidFill>
                    <a:latin typeface="NanumSquare Neo OTF Bold" pitchFamily="2" charset="-127"/>
                    <a:ea typeface="NanumSquare Neo OTF Bold" pitchFamily="2" charset="-127"/>
                    <a:cs typeface="Arial"/>
                    <a:sym typeface="Arial"/>
                  </a:rPr>
                  <a:t>깊이우선</a:t>
                </a:r>
                <a:r>
                  <a:rPr lang="en-US" altLang="ko-KR" sz="1500" b="1" dirty="0">
                    <a:solidFill>
                      <a:srgbClr val="000000"/>
                    </a:solidFill>
                    <a:latin typeface="NanumSquare Neo OTF Bold" pitchFamily="2" charset="-127"/>
                    <a:ea typeface="NanumSquare Neo OTF Bold" pitchFamily="2" charset="-127"/>
                    <a:cs typeface="Arial"/>
                    <a:sym typeface="Arial"/>
                  </a:rPr>
                  <a:t>”</a:t>
                </a:r>
                <a:r>
                  <a:rPr lang="ko-KR" altLang="en-US" sz="1500" b="1" dirty="0">
                    <a:solidFill>
                      <a:srgbClr val="000000"/>
                    </a:solidFill>
                    <a:latin typeface="NanumSquare Neo OTF Bold" pitchFamily="2" charset="-127"/>
                    <a:ea typeface="NanumSquare Neo OTF Bold" pitchFamily="2" charset="-127"/>
                    <a:cs typeface="Arial"/>
                    <a:sym typeface="Arial"/>
                  </a:rPr>
                  <a:t> 탐색인가</a:t>
                </a:r>
                <a:endParaRPr lang="en-US" altLang="ko-KR" sz="1500" b="1" dirty="0">
                  <a:solidFill>
                    <a:srgbClr val="000000"/>
                  </a:solidFill>
                  <a:latin typeface="NanumSquare Neo OTF Bold" pitchFamily="2" charset="-127"/>
                  <a:ea typeface="NanumSquare Neo OTF Bold" pitchFamily="2" charset="-127"/>
                  <a:cs typeface="Arial"/>
                  <a:sym typeface="Arial"/>
                </a:endParaRPr>
              </a:p>
              <a:p>
                <a:pPr marL="704850" lvl="1" indent="-285750">
                  <a:lnSpc>
                    <a:spcPct val="150000"/>
                  </a:lnSpc>
                  <a:buClr>
                    <a:srgbClr val="000000"/>
                  </a:buClr>
                  <a:buSzPct val="70000"/>
                  <a:buBlip>
                    <a:blip r:embed="rId4"/>
                  </a:buBlip>
                </a:pPr>
                <a:r>
                  <a:rPr lang="ko-Kore-KR" altLang="en-US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가장 </a:t>
                </a:r>
                <a:r>
                  <a:rPr lang="en-US" altLang="ko-Kore-KR" sz="1300" b="1" dirty="0">
                    <a:solidFill>
                      <a:srgbClr val="000000"/>
                    </a:solidFill>
                    <a:latin typeface="NanumSquare Neo OTF Bold" pitchFamily="2" charset="-127"/>
                    <a:ea typeface="NanumSquare Neo OTF Bold" pitchFamily="2" charset="-127"/>
                    <a:cs typeface="Arial"/>
                    <a:sym typeface="Arial"/>
                  </a:rPr>
                  <a:t>“</a:t>
                </a:r>
                <a:r>
                  <a:rPr lang="ko-Kore-KR" altLang="en-US" sz="1300" b="1" dirty="0">
                    <a:solidFill>
                      <a:srgbClr val="000000"/>
                    </a:solidFill>
                    <a:latin typeface="NanumSquare Neo OTF Bold" pitchFamily="2" charset="-127"/>
                    <a:ea typeface="NanumSquare Neo OTF Bold" pitchFamily="2" charset="-127"/>
                    <a:cs typeface="Arial"/>
                    <a:sym typeface="Arial"/>
                  </a:rPr>
                  <a:t>최근</a:t>
                </a:r>
                <a:r>
                  <a:rPr lang="en-US" altLang="ko-Kore-KR" sz="1300" b="1" dirty="0">
                    <a:solidFill>
                      <a:srgbClr val="000000"/>
                    </a:solidFill>
                    <a:latin typeface="NanumSquare Neo OTF Bold" pitchFamily="2" charset="-127"/>
                    <a:ea typeface="NanumSquare Neo OTF Bold" pitchFamily="2" charset="-127"/>
                    <a:cs typeface="Arial"/>
                    <a:sym typeface="Arial"/>
                  </a:rPr>
                  <a:t>”</a:t>
                </a:r>
                <a:r>
                  <a:rPr lang="ko-Kore-KR" altLang="en-US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에 </a:t>
                </a:r>
                <a:r>
                  <a:rPr lang="en-US" altLang="ko-Kore-KR" sz="1300" b="1" dirty="0">
                    <a:solidFill>
                      <a:srgbClr val="000000"/>
                    </a:solidFill>
                    <a:latin typeface="NanumSquare Neo OTF Bold" pitchFamily="2" charset="-127"/>
                    <a:ea typeface="NanumSquare Neo OTF Bold" pitchFamily="2" charset="-127"/>
                    <a:cs typeface="Arial"/>
                    <a:sym typeface="Arial"/>
                  </a:rPr>
                  <a:t>“</a:t>
                </a:r>
                <a:r>
                  <a:rPr lang="ko-Kore-KR" altLang="en-US" sz="1300" b="1" dirty="0">
                    <a:solidFill>
                      <a:srgbClr val="000000"/>
                    </a:solidFill>
                    <a:latin typeface="NanumSquare Neo OTF Bold" pitchFamily="2" charset="-127"/>
                    <a:ea typeface="NanumSquare Neo OTF Bold" pitchFamily="2" charset="-127"/>
                    <a:cs typeface="Arial"/>
                    <a:sym typeface="Arial"/>
                  </a:rPr>
                  <a:t>발견</a:t>
                </a:r>
                <a:r>
                  <a:rPr lang="en-US" altLang="ko-Kore-KR" sz="1300" b="1" dirty="0">
                    <a:solidFill>
                      <a:srgbClr val="000000"/>
                    </a:solidFill>
                    <a:latin typeface="NanumSquare Neo OTF Bold" pitchFamily="2" charset="-127"/>
                    <a:ea typeface="NanumSquare Neo OTF Bold" pitchFamily="2" charset="-127"/>
                    <a:cs typeface="Arial"/>
                    <a:sym typeface="Arial"/>
                  </a:rPr>
                  <a:t>”</a:t>
                </a:r>
                <a:r>
                  <a:rPr lang="ko-Kore-KR" altLang="en-US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한 정점에서 나가는 간선 중</a:t>
                </a:r>
                <a:r>
                  <a:rPr lang="en-US" altLang="ko-Kore-KR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, </a:t>
                </a:r>
                <a:r>
                  <a:rPr lang="ko-Kore-KR" altLang="en-US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가장 </a:t>
                </a:r>
                <a:r>
                  <a:rPr lang="en-US" altLang="ko-Kore-KR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level</a:t>
                </a:r>
                <a:r>
                  <a:rPr lang="ko-Kore-KR" altLang="en-US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이 높은 정점으로 향하는 간선을 우선 탐색한다</a:t>
                </a:r>
                <a:endParaRPr lang="en-US" altLang="ko-Kore-KR" sz="1300" dirty="0">
                  <a:solidFill>
                    <a:srgbClr val="000000"/>
                  </a:solidFill>
                  <a:latin typeface="NanumSquare Neo OTF Light" pitchFamily="2" charset="-127"/>
                  <a:ea typeface="NanumSquare Neo OTF Light" pitchFamily="2" charset="-127"/>
                  <a:cs typeface="Arial"/>
                  <a:sym typeface="Arial"/>
                </a:endParaRPr>
              </a:p>
              <a:p>
                <a:pPr marL="704850" lvl="1" indent="-285750">
                  <a:lnSpc>
                    <a:spcPct val="150000"/>
                  </a:lnSpc>
                  <a:buClr>
                    <a:srgbClr val="000000"/>
                  </a:buClr>
                  <a:buSzPct val="70000"/>
                  <a:buBlip>
                    <a:blip r:embed="rId4"/>
                  </a:buBlip>
                </a:pPr>
                <a:r>
                  <a:rPr lang="ko-Kore-KR" altLang="en-US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마치 </a:t>
                </a:r>
                <a:r>
                  <a:rPr lang="en-US" altLang="ko-Kore-KR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Tree traversal</a:t>
                </a:r>
                <a:r>
                  <a:rPr lang="ko-Kore-KR" altLang="en-US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과 유사한 전략</a:t>
                </a:r>
                <a:endParaRPr lang="en-US" altLang="ko-Kore-KR" sz="1300" dirty="0">
                  <a:solidFill>
                    <a:srgbClr val="000000"/>
                  </a:solidFill>
                  <a:latin typeface="NanumSquare Neo OTF Light" pitchFamily="2" charset="-127"/>
                  <a:ea typeface="NanumSquare Neo OTF Light" pitchFamily="2" charset="-127"/>
                  <a:cs typeface="Arial"/>
                  <a:sym typeface="Arial"/>
                </a:endParaRPr>
              </a:p>
            </p:txBody>
          </p:sp>
        </mc:Choice>
        <mc:Fallback>
          <p:sp>
            <p:nvSpPr>
              <p:cNvPr id="93" name="Google Shape;93;p1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47088" y="914194"/>
                <a:ext cx="5766525" cy="39210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6312263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그래프</a:t>
            </a: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ko-KR" altLang="en-US" sz="2100" spc="-100" dirty="0">
                <a:latin typeface="NanumSquare Neo OTF Bold" pitchFamily="2" charset="-127"/>
                <a:ea typeface="NanumSquare Neo OTF Bold" pitchFamily="2" charset="-127"/>
              </a:rPr>
              <a:t>깊이우선탐색</a:t>
            </a:r>
            <a:r>
              <a:rPr lang="en-US" altLang="ko-KR" sz="2100" spc="-100" dirty="0">
                <a:latin typeface="NanumSquare Neo OTF Bold" pitchFamily="2" charset="-127"/>
                <a:ea typeface="NanumSquare Neo OTF Bold" pitchFamily="2" charset="-127"/>
              </a:rPr>
              <a:t>(DFS, Depth-First Search)</a:t>
            </a:r>
            <a:endParaRPr lang="ko-KR" altLang="en-US" sz="2100" spc="-100" dirty="0">
              <a:latin typeface="NanumSquare Neo OTF Bold" pitchFamily="2" charset="-127"/>
              <a:ea typeface="NanumSquare Neo OTF Bold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E14C7BB-B684-AC64-C3FB-FDF70A9E222D}"/>
              </a:ext>
            </a:extLst>
          </p:cNvPr>
          <p:cNvSpPr/>
          <p:nvPr/>
        </p:nvSpPr>
        <p:spPr>
          <a:xfrm>
            <a:off x="5003116" y="4025281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70FB9BD-ADEC-5C8F-AA68-F285F993DFFF}"/>
              </a:ext>
            </a:extLst>
          </p:cNvPr>
          <p:cNvGrpSpPr/>
          <p:nvPr/>
        </p:nvGrpSpPr>
        <p:grpSpPr>
          <a:xfrm>
            <a:off x="4373116" y="3395281"/>
            <a:ext cx="1440000" cy="1440000"/>
            <a:chOff x="1982150" y="3003486"/>
            <a:chExt cx="1440000" cy="1440000"/>
          </a:xfrm>
        </p:grpSpPr>
        <p:sp>
          <p:nvSpPr>
            <p:cNvPr id="8" name="도넛[D] 7">
              <a:extLst>
                <a:ext uri="{FF2B5EF4-FFF2-40B4-BE49-F238E27FC236}">
                  <a16:creationId xmlns:a16="http://schemas.microsoft.com/office/drawing/2014/main" id="{F64AB0A5-3F86-4305-03C8-A98ACC05A219}"/>
                </a:ext>
              </a:extLst>
            </p:cNvPr>
            <p:cNvSpPr/>
            <p:nvPr/>
          </p:nvSpPr>
          <p:spPr>
            <a:xfrm>
              <a:off x="2306150" y="3327486"/>
              <a:ext cx="792000" cy="792000"/>
            </a:xfrm>
            <a:prstGeom prst="donut">
              <a:avLst>
                <a:gd name="adj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도넛[D] 10">
              <a:extLst>
                <a:ext uri="{FF2B5EF4-FFF2-40B4-BE49-F238E27FC236}">
                  <a16:creationId xmlns:a16="http://schemas.microsoft.com/office/drawing/2014/main" id="{96BDEE7A-9A08-90D8-CD3D-CF1FEE41F99D}"/>
                </a:ext>
              </a:extLst>
            </p:cNvPr>
            <p:cNvSpPr/>
            <p:nvPr/>
          </p:nvSpPr>
          <p:spPr>
            <a:xfrm>
              <a:off x="1982150" y="3003486"/>
              <a:ext cx="1440000" cy="1440000"/>
            </a:xfrm>
            <a:prstGeom prst="donut">
              <a:avLst>
                <a:gd name="adj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타원 5">
            <a:extLst>
              <a:ext uri="{FF2B5EF4-FFF2-40B4-BE49-F238E27FC236}">
                <a16:creationId xmlns:a16="http://schemas.microsoft.com/office/drawing/2014/main" id="{0CB0377C-2072-30F6-4BF0-F886B846210C}"/>
              </a:ext>
            </a:extLst>
          </p:cNvPr>
          <p:cNvSpPr/>
          <p:nvPr/>
        </p:nvSpPr>
        <p:spPr>
          <a:xfrm>
            <a:off x="4746239" y="3719281"/>
            <a:ext cx="180000" cy="18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BC2476D-5855-99A7-BC68-2A0583614BFC}"/>
              </a:ext>
            </a:extLst>
          </p:cNvPr>
          <p:cNvSpPr/>
          <p:nvPr/>
        </p:nvSpPr>
        <p:spPr>
          <a:xfrm>
            <a:off x="5337348" y="4208222"/>
            <a:ext cx="180000" cy="18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A72C9CF-8B0F-0A01-436A-ABB20F8EBC89}"/>
              </a:ext>
            </a:extLst>
          </p:cNvPr>
          <p:cNvSpPr/>
          <p:nvPr/>
        </p:nvSpPr>
        <p:spPr>
          <a:xfrm>
            <a:off x="4275342" y="4015827"/>
            <a:ext cx="180000" cy="18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A156992-32D1-B916-57C8-D059DE7AAB4C}"/>
              </a:ext>
            </a:extLst>
          </p:cNvPr>
          <p:cNvSpPr/>
          <p:nvPr/>
        </p:nvSpPr>
        <p:spPr>
          <a:xfrm>
            <a:off x="4586335" y="3440311"/>
            <a:ext cx="180000" cy="18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FE637E6-3F6C-FB96-536F-F9593BFCD249}"/>
              </a:ext>
            </a:extLst>
          </p:cNvPr>
          <p:cNvSpPr/>
          <p:nvPr/>
        </p:nvSpPr>
        <p:spPr>
          <a:xfrm>
            <a:off x="5707734" y="4058872"/>
            <a:ext cx="180000" cy="18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B287D3E-F9E7-5C3F-6642-B8ABD7B65C70}"/>
              </a:ext>
            </a:extLst>
          </p:cNvPr>
          <p:cNvSpPr/>
          <p:nvPr/>
        </p:nvSpPr>
        <p:spPr>
          <a:xfrm>
            <a:off x="5946007" y="4519178"/>
            <a:ext cx="180000" cy="18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BD8EB7-8E19-46C8-D0F9-2FDF50B117CC}"/>
              </a:ext>
            </a:extLst>
          </p:cNvPr>
          <p:cNvSpPr/>
          <p:nvPr/>
        </p:nvSpPr>
        <p:spPr>
          <a:xfrm>
            <a:off x="6132262" y="3865018"/>
            <a:ext cx="180000" cy="18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2888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547088" y="914194"/>
            <a:ext cx="5886779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ore-KR" altLang="en-US" sz="15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어떤 과정으로 이루어지는가</a:t>
            </a:r>
            <a:endParaRPr lang="en-US" altLang="ko-KR" sz="1500" b="1" dirty="0">
              <a:solidFill>
                <a:srgbClr val="000000"/>
              </a:solidFill>
              <a:latin typeface="NanumSquare Neo OTF Bold" pitchFamily="2" charset="-127"/>
              <a:ea typeface="NanumSquare Neo OTF Bold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ore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이전시간에 배운 스택</a:t>
            </a:r>
            <a:r>
              <a:rPr lang="en-US" altLang="ko-Kore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(Stack)</a:t>
            </a:r>
            <a:r>
              <a:rPr lang="ko-Kore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를 활용해보자</a:t>
            </a:r>
            <a:endParaRPr lang="en-US" altLang="ko-Kore-KR" sz="13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1047750" lvl="2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ore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Level 0(Source)</a:t>
            </a:r>
            <a:r>
              <a:rPr lang="ko-Kore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에서 도달가능한 정점 중 가장 깊은 정점을 </a:t>
            </a:r>
            <a:r>
              <a:rPr lang="en-US" altLang="ko-Kore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“</a:t>
            </a:r>
            <a:r>
              <a:rPr lang="ko-Kore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발견</a:t>
            </a:r>
            <a:r>
              <a:rPr lang="en-US" altLang="ko-Kore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”</a:t>
            </a:r>
          </a:p>
          <a:p>
            <a:pPr marL="1047750" lvl="2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ore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앞서 선택한 정점을 </a:t>
            </a:r>
            <a:r>
              <a:rPr lang="en-US" altLang="ko-Kore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“</a:t>
            </a:r>
            <a:r>
              <a:rPr lang="ko-Kore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방문</a:t>
            </a:r>
            <a:r>
              <a:rPr lang="en-US" altLang="ko-Kore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”</a:t>
            </a:r>
          </a:p>
          <a:p>
            <a:pPr marL="1047750" lvl="2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ore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“</a:t>
            </a:r>
            <a:r>
              <a:rPr lang="ko-Kore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방문</a:t>
            </a:r>
            <a:r>
              <a:rPr lang="en-US" altLang="ko-Kore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”</a:t>
            </a:r>
            <a:r>
              <a:rPr lang="ko-Kore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한 정점에서 방문한 적 없는 인접한 정점을 </a:t>
            </a:r>
            <a:r>
              <a:rPr lang="en-US" altLang="ko-Kore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“</a:t>
            </a:r>
            <a:r>
              <a:rPr lang="ko-Kore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발견</a:t>
            </a:r>
            <a:r>
              <a:rPr lang="en-US" altLang="ko-Kore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”</a:t>
            </a:r>
          </a:p>
          <a:p>
            <a:pPr marL="1047750" lvl="2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...</a:t>
            </a:r>
            <a:endParaRPr lang="en-US" altLang="ko-Kore-KR" sz="13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ore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더이상 깊은 정점을 찾을 수 없다면</a:t>
            </a:r>
            <a:r>
              <a:rPr lang="en-US" altLang="ko-Kore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 </a:t>
            </a:r>
            <a:r>
              <a:rPr lang="ko-Kore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자신을 발견한 </a:t>
            </a:r>
            <a:r>
              <a:rPr lang="en-US" altLang="ko-Kore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“</a:t>
            </a:r>
            <a:r>
              <a:rPr lang="ko-Kore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부모노드</a:t>
            </a:r>
            <a:r>
              <a:rPr lang="en-US" altLang="ko-Kore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”</a:t>
            </a:r>
            <a:r>
              <a:rPr lang="ko-Kore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의 인접 </a:t>
            </a:r>
            <a:br>
              <a:rPr lang="en-US" altLang="ko-Kore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</a:br>
            <a:r>
              <a:rPr lang="ko-Kore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정점 중 </a:t>
            </a:r>
            <a:r>
              <a:rPr lang="en-US" altLang="ko-Kore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“</a:t>
            </a:r>
            <a:r>
              <a:rPr lang="ko-Kore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발견</a:t>
            </a:r>
            <a:r>
              <a:rPr lang="en-US" altLang="ko-Kore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”</a:t>
            </a:r>
            <a:r>
              <a:rPr lang="ko-Kore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하지 않은 정점을 발견하고 위의 프로세스를 반복</a:t>
            </a:r>
            <a:endParaRPr lang="en-US" altLang="ko-Kore-KR" sz="13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76475EC-3F83-A3DE-BEEE-67F8765EAF24}"/>
              </a:ext>
            </a:extLst>
          </p:cNvPr>
          <p:cNvCxnSpPr>
            <a:cxnSpLocks/>
          </p:cNvCxnSpPr>
          <p:nvPr/>
        </p:nvCxnSpPr>
        <p:spPr>
          <a:xfrm flipV="1">
            <a:off x="4793513" y="3838910"/>
            <a:ext cx="243668" cy="483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F9DBD489-2F8D-2BA4-6B1F-8B0295C803FC}"/>
              </a:ext>
            </a:extLst>
          </p:cNvPr>
          <p:cNvCxnSpPr>
            <a:cxnSpLocks/>
          </p:cNvCxnSpPr>
          <p:nvPr/>
        </p:nvCxnSpPr>
        <p:spPr>
          <a:xfrm>
            <a:off x="5110622" y="3807636"/>
            <a:ext cx="1461940" cy="421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FC9D7E2A-0A29-BB3D-83C4-BC6E53D3E12F}"/>
              </a:ext>
            </a:extLst>
          </p:cNvPr>
          <p:cNvCxnSpPr>
            <a:cxnSpLocks/>
          </p:cNvCxnSpPr>
          <p:nvPr/>
        </p:nvCxnSpPr>
        <p:spPr>
          <a:xfrm flipH="1" flipV="1">
            <a:off x="6205322" y="4435072"/>
            <a:ext cx="228545" cy="4326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E0B7586A-C070-22C7-020D-078DC746B011}"/>
              </a:ext>
            </a:extLst>
          </p:cNvPr>
          <p:cNvCxnSpPr>
            <a:cxnSpLocks/>
          </p:cNvCxnSpPr>
          <p:nvPr/>
        </p:nvCxnSpPr>
        <p:spPr>
          <a:xfrm flipH="1">
            <a:off x="6229542" y="4234263"/>
            <a:ext cx="367243" cy="176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D89E711-BB19-99BB-CD1C-E1799A513D1D}"/>
              </a:ext>
            </a:extLst>
          </p:cNvPr>
          <p:cNvCxnSpPr>
            <a:cxnSpLocks/>
          </p:cNvCxnSpPr>
          <p:nvPr/>
        </p:nvCxnSpPr>
        <p:spPr>
          <a:xfrm flipH="1">
            <a:off x="5841592" y="4423917"/>
            <a:ext cx="363932" cy="14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5BD9F8AC-59C4-02E4-D0EC-5BA815B66A00}"/>
              </a:ext>
            </a:extLst>
          </p:cNvPr>
          <p:cNvCxnSpPr>
            <a:cxnSpLocks/>
          </p:cNvCxnSpPr>
          <p:nvPr/>
        </p:nvCxnSpPr>
        <p:spPr>
          <a:xfrm flipH="1" flipV="1">
            <a:off x="5537558" y="4414709"/>
            <a:ext cx="255791" cy="133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3A1F62D5-CA94-0429-A022-3AA570AD3048}"/>
              </a:ext>
            </a:extLst>
          </p:cNvPr>
          <p:cNvCxnSpPr>
            <a:cxnSpLocks/>
          </p:cNvCxnSpPr>
          <p:nvPr/>
        </p:nvCxnSpPr>
        <p:spPr>
          <a:xfrm flipH="1" flipV="1">
            <a:off x="5206044" y="4039939"/>
            <a:ext cx="289584" cy="362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A2FA74E7-37D0-C9F1-4307-F9B401F56C0D}"/>
              </a:ext>
            </a:extLst>
          </p:cNvPr>
          <p:cNvCxnSpPr>
            <a:cxnSpLocks/>
          </p:cNvCxnSpPr>
          <p:nvPr/>
        </p:nvCxnSpPr>
        <p:spPr>
          <a:xfrm>
            <a:off x="5116226" y="3848525"/>
            <a:ext cx="97069" cy="142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819E3E00-BBAB-AFD4-774E-CC59D1D5F334}"/>
              </a:ext>
            </a:extLst>
          </p:cNvPr>
          <p:cNvCxnSpPr>
            <a:cxnSpLocks/>
          </p:cNvCxnSpPr>
          <p:nvPr/>
        </p:nvCxnSpPr>
        <p:spPr>
          <a:xfrm flipV="1">
            <a:off x="4780621" y="4100952"/>
            <a:ext cx="415069" cy="267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4CE031B1-8181-C754-7941-01EA09894482}"/>
              </a:ext>
            </a:extLst>
          </p:cNvPr>
          <p:cNvSpPr/>
          <p:nvPr/>
        </p:nvSpPr>
        <p:spPr>
          <a:xfrm>
            <a:off x="5405840" y="4294976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C5DD012-D70D-4B3E-466E-C2894B3B289A}"/>
              </a:ext>
            </a:extLst>
          </p:cNvPr>
          <p:cNvGrpSpPr/>
          <p:nvPr/>
        </p:nvGrpSpPr>
        <p:grpSpPr>
          <a:xfrm>
            <a:off x="4775840" y="3664976"/>
            <a:ext cx="1440000" cy="1440000"/>
            <a:chOff x="1982150" y="3003486"/>
            <a:chExt cx="1440000" cy="1440000"/>
          </a:xfrm>
        </p:grpSpPr>
        <p:sp>
          <p:nvSpPr>
            <p:cNvPr id="24" name="도넛[D] 23">
              <a:extLst>
                <a:ext uri="{FF2B5EF4-FFF2-40B4-BE49-F238E27FC236}">
                  <a16:creationId xmlns:a16="http://schemas.microsoft.com/office/drawing/2014/main" id="{93D912EF-76F6-E353-48BB-EAC0F2FC4252}"/>
                </a:ext>
              </a:extLst>
            </p:cNvPr>
            <p:cNvSpPr/>
            <p:nvPr/>
          </p:nvSpPr>
          <p:spPr>
            <a:xfrm>
              <a:off x="2306150" y="3327486"/>
              <a:ext cx="792000" cy="792000"/>
            </a:xfrm>
            <a:prstGeom prst="donut">
              <a:avLst>
                <a:gd name="adj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도넛[D] 25">
              <a:extLst>
                <a:ext uri="{FF2B5EF4-FFF2-40B4-BE49-F238E27FC236}">
                  <a16:creationId xmlns:a16="http://schemas.microsoft.com/office/drawing/2014/main" id="{3910C411-BCFE-5B62-124D-E4D9B24E101B}"/>
                </a:ext>
              </a:extLst>
            </p:cNvPr>
            <p:cNvSpPr/>
            <p:nvPr/>
          </p:nvSpPr>
          <p:spPr>
            <a:xfrm>
              <a:off x="1982150" y="3003486"/>
              <a:ext cx="1440000" cy="1440000"/>
            </a:xfrm>
            <a:prstGeom prst="donut">
              <a:avLst>
                <a:gd name="adj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7" name="타원 26">
            <a:extLst>
              <a:ext uri="{FF2B5EF4-FFF2-40B4-BE49-F238E27FC236}">
                <a16:creationId xmlns:a16="http://schemas.microsoft.com/office/drawing/2014/main" id="{B9B8A95B-89AD-851C-B880-F70408B5C040}"/>
              </a:ext>
            </a:extLst>
          </p:cNvPr>
          <p:cNvSpPr/>
          <p:nvPr/>
        </p:nvSpPr>
        <p:spPr>
          <a:xfrm>
            <a:off x="5148963" y="3988976"/>
            <a:ext cx="180000" cy="18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9E4D1B3-D3C2-71BB-D2EF-0C78D7AEF425}"/>
              </a:ext>
            </a:extLst>
          </p:cNvPr>
          <p:cNvSpPr/>
          <p:nvPr/>
        </p:nvSpPr>
        <p:spPr>
          <a:xfrm>
            <a:off x="5740072" y="4477917"/>
            <a:ext cx="180000" cy="18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247EE22-B389-EA7E-E46B-42175DB065C5}"/>
              </a:ext>
            </a:extLst>
          </p:cNvPr>
          <p:cNvSpPr/>
          <p:nvPr/>
        </p:nvSpPr>
        <p:spPr>
          <a:xfrm>
            <a:off x="4678066" y="4285522"/>
            <a:ext cx="180000" cy="18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44B9E70-4B1E-F714-3718-FD1A7B264841}"/>
              </a:ext>
            </a:extLst>
          </p:cNvPr>
          <p:cNvSpPr/>
          <p:nvPr/>
        </p:nvSpPr>
        <p:spPr>
          <a:xfrm>
            <a:off x="4989059" y="3710006"/>
            <a:ext cx="180000" cy="18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C5F1E8E-CE6D-5A95-9B79-9AD144813269}"/>
              </a:ext>
            </a:extLst>
          </p:cNvPr>
          <p:cNvSpPr/>
          <p:nvPr/>
        </p:nvSpPr>
        <p:spPr>
          <a:xfrm>
            <a:off x="6110458" y="4328567"/>
            <a:ext cx="180000" cy="18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43844E2-6FD6-3688-0AB2-516214F9756D}"/>
              </a:ext>
            </a:extLst>
          </p:cNvPr>
          <p:cNvSpPr/>
          <p:nvPr/>
        </p:nvSpPr>
        <p:spPr>
          <a:xfrm>
            <a:off x="6348731" y="4788873"/>
            <a:ext cx="180000" cy="18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88CD791-F6E2-E477-5D4D-B045A03AE7DD}"/>
              </a:ext>
            </a:extLst>
          </p:cNvPr>
          <p:cNvSpPr/>
          <p:nvPr/>
        </p:nvSpPr>
        <p:spPr>
          <a:xfrm>
            <a:off x="6534986" y="4134713"/>
            <a:ext cx="180000" cy="18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C513F2A4-52CB-F30D-4E1A-259FEFD5315E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6312263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그래프</a:t>
            </a: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ko-KR" altLang="en-US" sz="2100" spc="-100" dirty="0">
                <a:latin typeface="NanumSquare Neo OTF Bold" pitchFamily="2" charset="-127"/>
                <a:ea typeface="NanumSquare Neo OTF Bold" pitchFamily="2" charset="-127"/>
              </a:rPr>
              <a:t>깊이우선탐색</a:t>
            </a:r>
            <a:r>
              <a:rPr lang="en-US" altLang="ko-KR" sz="2100" spc="-100" dirty="0">
                <a:latin typeface="NanumSquare Neo OTF Bold" pitchFamily="2" charset="-127"/>
                <a:ea typeface="NanumSquare Neo OTF Bold" pitchFamily="2" charset="-127"/>
              </a:rPr>
              <a:t>(DFS, Depth-First Search)</a:t>
            </a:r>
            <a:endParaRPr lang="ko-KR" altLang="en-US" sz="2100" spc="-100" dirty="0">
              <a:latin typeface="NanumSquare Neo OTF Bold" pitchFamily="2" charset="-127"/>
              <a:ea typeface="NanumSquare Neo OTF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754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547088" y="914194"/>
            <a:ext cx="5766525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ore-KR" altLang="en-US" sz="15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어떤 과정으로 이루어지는가</a:t>
            </a:r>
            <a:endParaRPr lang="en-US" altLang="ko-KR" sz="1500" b="1" dirty="0">
              <a:solidFill>
                <a:srgbClr val="000000"/>
              </a:solidFill>
              <a:latin typeface="NanumSquare Neo OTF Bold" pitchFamily="2" charset="-127"/>
              <a:ea typeface="NanumSquare Neo OTF Bold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ore-KR" altLang="en-US" sz="1300" u="sng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검정색</a:t>
            </a:r>
            <a:r>
              <a:rPr lang="en-US" altLang="ko-Kore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: </a:t>
            </a:r>
            <a:r>
              <a:rPr lang="ko-Kore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방문 </a:t>
            </a:r>
            <a:r>
              <a:rPr lang="en-US" altLang="ko-Kore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/ </a:t>
            </a:r>
            <a:r>
              <a:rPr lang="ko-Kore-KR" altLang="en-US" sz="1300" u="sng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회색</a:t>
            </a:r>
            <a:r>
              <a:rPr lang="en-US" altLang="ko-Kore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: </a:t>
            </a:r>
            <a:r>
              <a:rPr lang="ko-Kore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발견 </a:t>
            </a:r>
            <a:r>
              <a:rPr lang="en-US" altLang="ko-Kore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/ </a:t>
            </a:r>
            <a:r>
              <a:rPr lang="ko-Kore-KR" altLang="en-US" sz="1300" u="sng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흰색</a:t>
            </a:r>
            <a:r>
              <a:rPr lang="en-US" altLang="ko-Kore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: </a:t>
            </a:r>
            <a:r>
              <a:rPr lang="ko-Kore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미발견</a:t>
            </a:r>
            <a:endParaRPr lang="en-US" altLang="ko-Kore-KR" sz="13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BDBC75-1B06-0E41-A26E-37FAFDB38E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9340" y="1991046"/>
            <a:ext cx="3999318" cy="2844235"/>
          </a:xfrm>
          <a:prstGeom prst="rect">
            <a:avLst/>
          </a:prstGeom>
        </p:spPr>
      </p:pic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7219883E-DC45-8435-0ABD-0967CDF08777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6312263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그래프</a:t>
            </a: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ko-KR" altLang="en-US" sz="2100" spc="-100" dirty="0">
                <a:latin typeface="NanumSquare Neo OTF Bold" pitchFamily="2" charset="-127"/>
                <a:ea typeface="NanumSquare Neo OTF Bold" pitchFamily="2" charset="-127"/>
              </a:rPr>
              <a:t>깊이우선탐색</a:t>
            </a:r>
            <a:r>
              <a:rPr lang="en-US" altLang="ko-KR" sz="2100" spc="-100" dirty="0">
                <a:latin typeface="NanumSquare Neo OTF Bold" pitchFamily="2" charset="-127"/>
                <a:ea typeface="NanumSquare Neo OTF Bold" pitchFamily="2" charset="-127"/>
              </a:rPr>
              <a:t>(DFS, Depth-First Search)</a:t>
            </a:r>
            <a:endParaRPr lang="ko-KR" altLang="en-US" sz="2100" spc="-100" dirty="0">
              <a:latin typeface="NanumSquare Neo OTF Bold" pitchFamily="2" charset="-127"/>
              <a:ea typeface="NanumSquare Neo OTF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5335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180B67-8242-5A3C-F689-16DFDD051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488" y="1242874"/>
            <a:ext cx="4551024" cy="3455407"/>
          </a:xfrm>
          <a:prstGeom prst="rect">
            <a:avLst/>
          </a:prstGeom>
        </p:spPr>
      </p:pic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9DC06B60-D04C-2AD4-63FA-E98A68E5E914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6312263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그래프</a:t>
            </a: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ko-KR" altLang="en-US" sz="2100" spc="-100" dirty="0">
                <a:latin typeface="NanumSquare Neo OTF Bold" pitchFamily="2" charset="-127"/>
                <a:ea typeface="NanumSquare Neo OTF Bold" pitchFamily="2" charset="-127"/>
              </a:rPr>
              <a:t>깊이우선탐색</a:t>
            </a:r>
            <a:r>
              <a:rPr lang="en-US" altLang="ko-KR" sz="2100" spc="-100" dirty="0">
                <a:latin typeface="NanumSquare Neo OTF Bold" pitchFamily="2" charset="-127"/>
                <a:ea typeface="NanumSquare Neo OTF Bold" pitchFamily="2" charset="-127"/>
              </a:rPr>
              <a:t>(DFS, Depth-First Search)</a:t>
            </a:r>
            <a:endParaRPr lang="ko-KR" altLang="en-US" sz="2100" spc="-100" dirty="0">
              <a:latin typeface="NanumSquare Neo OTF Bold" pitchFamily="2" charset="-127"/>
              <a:ea typeface="NanumSquare Neo OTF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433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3" name="Google Shape;93;p1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47088" y="914194"/>
                <a:ext cx="5899432" cy="3921087"/>
              </a:xfrm>
              <a:prstGeom prst="rect">
                <a:avLst/>
              </a:prstGeom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pPr marL="361950" indent="-285750">
                  <a:lnSpc>
                    <a:spcPct val="250000"/>
                  </a:lnSpc>
                  <a:buClr>
                    <a:srgbClr val="000000"/>
                  </a:buClr>
                  <a:buSzPts val="2000"/>
                  <a:buBlip>
                    <a:blip r:embed="rId3"/>
                  </a:buBlip>
                </a:pPr>
                <a:r>
                  <a:rPr lang="ko-KR" altLang="en-US" sz="1500" b="1" dirty="0">
                    <a:solidFill>
                      <a:srgbClr val="000000"/>
                    </a:solidFill>
                    <a:latin typeface="NanumSquare Neo OTF Bold" pitchFamily="2" charset="-127"/>
                    <a:ea typeface="NanumSquare Neo OTF Bold" pitchFamily="2" charset="-127"/>
                    <a:cs typeface="Arial"/>
                    <a:sym typeface="Arial"/>
                  </a:rPr>
                  <a:t>그래서 이걸 어디에 </a:t>
                </a:r>
                <a:r>
                  <a:rPr lang="ko-KR" altLang="en-US" sz="1500" b="1" dirty="0" err="1">
                    <a:solidFill>
                      <a:srgbClr val="000000"/>
                    </a:solidFill>
                    <a:latin typeface="NanumSquare Neo OTF Bold" pitchFamily="2" charset="-127"/>
                    <a:ea typeface="NanumSquare Neo OTF Bold" pitchFamily="2" charset="-127"/>
                    <a:cs typeface="Arial"/>
                    <a:sym typeface="Arial"/>
                  </a:rPr>
                  <a:t>쓰는거죠</a:t>
                </a:r>
                <a:endParaRPr lang="en-US" altLang="ko-KR" sz="1500" b="1" dirty="0">
                  <a:solidFill>
                    <a:srgbClr val="000000"/>
                  </a:solidFill>
                  <a:latin typeface="NanumSquare Neo OTF Bold" pitchFamily="2" charset="-127"/>
                  <a:ea typeface="NanumSquare Neo OTF Bold" pitchFamily="2" charset="-127"/>
                  <a:cs typeface="Arial"/>
                  <a:sym typeface="Arial"/>
                </a:endParaRPr>
              </a:p>
              <a:p>
                <a:pPr marL="704850" lvl="1" indent="-285750">
                  <a:lnSpc>
                    <a:spcPct val="150000"/>
                  </a:lnSpc>
                  <a:buClr>
                    <a:srgbClr val="000000"/>
                  </a:buClr>
                  <a:buSzPct val="70000"/>
                  <a:buBlip>
                    <a:blip r:embed="rId4"/>
                  </a:buBlip>
                </a:pPr>
                <a:r>
                  <a:rPr lang="en-US" altLang="ko-Kore-KR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BFS</a:t>
                </a:r>
                <a:r>
                  <a:rPr lang="ko-Kore-KR" altLang="en-US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와 마찬가지로</a:t>
                </a:r>
                <a:r>
                  <a:rPr lang="en-US" altLang="ko-Kore-KR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, </a:t>
                </a:r>
                <a:r>
                  <a:rPr lang="ko-Kore-KR" altLang="en-US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어떤 두 노드 </a:t>
                </a:r>
                <a:r>
                  <a:rPr lang="en-US" altLang="ko-Kore-KR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u, v</a:t>
                </a:r>
                <a:r>
                  <a:rPr lang="ko-Kore-KR" altLang="en-US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가 연결되어 있는지 즉</a:t>
                </a:r>
                <a:r>
                  <a:rPr lang="en-US" altLang="ko-Kore-KR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, </a:t>
                </a:r>
                <a:r>
                  <a:rPr lang="ko-Kore-KR" altLang="en-US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경로</a:t>
                </a:r>
                <a:r>
                  <a:rPr lang="en-US" altLang="ko-Kore-KR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(path)</a:t>
                </a:r>
                <a:r>
                  <a:rPr lang="ko-Kore-KR" altLang="en-US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가 존재하는지 확인</a:t>
                </a:r>
                <a:endParaRPr lang="en-US" altLang="ko-Kore-KR" sz="1300" dirty="0">
                  <a:solidFill>
                    <a:srgbClr val="000000"/>
                  </a:solidFill>
                  <a:latin typeface="NanumSquare Neo OTF Light" pitchFamily="2" charset="-127"/>
                  <a:ea typeface="NanumSquare Neo OTF Light" pitchFamily="2" charset="-127"/>
                  <a:cs typeface="Arial"/>
                  <a:sym typeface="Arial"/>
                </a:endParaRPr>
              </a:p>
              <a:p>
                <a:pPr marL="1047750" lvl="2" indent="-285750">
                  <a:lnSpc>
                    <a:spcPct val="150000"/>
                  </a:lnSpc>
                  <a:buClr>
                    <a:srgbClr val="000000"/>
                  </a:buClr>
                  <a:buSzPct val="70000"/>
                  <a:buBlip>
                    <a:blip r:embed="rId4"/>
                  </a:buBlip>
                </a:pPr>
                <a:r>
                  <a:rPr lang="ko-Kore-KR" altLang="en-US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결국엔 </a:t>
                </a:r>
                <a:r>
                  <a:rPr lang="en-US" altLang="ko-Kore-KR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Spanning Tree</a:t>
                </a:r>
                <a:r>
                  <a:rPr lang="ko-Kore-KR" altLang="en-US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를 형성할 것이므로</a:t>
                </a:r>
                <a:endParaRPr lang="en-US" altLang="ko-Kore-KR" dirty="0">
                  <a:solidFill>
                    <a:srgbClr val="000000"/>
                  </a:solidFill>
                  <a:latin typeface="NanumSquare Neo OTF Light" pitchFamily="2" charset="-127"/>
                  <a:ea typeface="NanumSquare Neo OTF Light" pitchFamily="2" charset="-127"/>
                  <a:cs typeface="Arial"/>
                  <a:sym typeface="Arial"/>
                </a:endParaRPr>
              </a:p>
              <a:p>
                <a:pPr marL="762000" lvl="2" indent="0">
                  <a:lnSpc>
                    <a:spcPct val="150000"/>
                  </a:lnSpc>
                  <a:buClr>
                    <a:srgbClr val="000000"/>
                  </a:buClr>
                  <a:buSzPct val="70000"/>
                  <a:buNone/>
                </a:pPr>
                <a:endParaRPr lang="en-US" altLang="ko-KR" b="1" dirty="0">
                  <a:solidFill>
                    <a:srgbClr val="000000"/>
                  </a:solidFill>
                  <a:latin typeface="NanumSquare Neo OTF Bold" pitchFamily="2" charset="-127"/>
                  <a:ea typeface="NanumSquare Neo OTF Bold" pitchFamily="2" charset="-127"/>
                  <a:cs typeface="Arial"/>
                  <a:sym typeface="Arial"/>
                </a:endParaRPr>
              </a:p>
              <a:p>
                <a:pPr marL="704850" lvl="1" indent="-285750">
                  <a:lnSpc>
                    <a:spcPct val="150000"/>
                  </a:lnSpc>
                  <a:buClr>
                    <a:srgbClr val="000000"/>
                  </a:buClr>
                  <a:buSzPct val="70000"/>
                  <a:buBlip>
                    <a:blip r:embed="rId4"/>
                  </a:buBlip>
                </a:pPr>
                <a:r>
                  <a:rPr lang="ko-Kore-KR" altLang="en-US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각 정점에 </a:t>
                </a:r>
                <a:r>
                  <a:rPr lang="en-US" altLang="ko-Kore-KR" sz="1300" b="1" dirty="0">
                    <a:solidFill>
                      <a:srgbClr val="000000"/>
                    </a:solidFill>
                    <a:latin typeface="NanumSquare Neo OTF Bold" pitchFamily="2" charset="-127"/>
                    <a:ea typeface="NanumSquare Neo OTF Bold" pitchFamily="2" charset="-127"/>
                    <a:cs typeface="Arial"/>
                    <a:sym typeface="Arial"/>
                  </a:rPr>
                  <a:t>“</a:t>
                </a:r>
                <a:r>
                  <a:rPr lang="ko-Kore-KR" altLang="en-US" sz="1300" b="1" dirty="0">
                    <a:solidFill>
                      <a:srgbClr val="000000"/>
                    </a:solidFill>
                    <a:latin typeface="NanumSquare Neo OTF Bold" pitchFamily="2" charset="-127"/>
                    <a:ea typeface="NanumSquare Neo OTF Bold" pitchFamily="2" charset="-127"/>
                    <a:cs typeface="Arial"/>
                    <a:sym typeface="Arial"/>
                  </a:rPr>
                  <a:t>상태정보</a:t>
                </a:r>
                <a:r>
                  <a:rPr lang="en-US" altLang="ko-Kore-KR" sz="1300" b="1" dirty="0">
                    <a:solidFill>
                      <a:srgbClr val="000000"/>
                    </a:solidFill>
                    <a:latin typeface="NanumSquare Neo OTF Bold" pitchFamily="2" charset="-127"/>
                    <a:ea typeface="NanumSquare Neo OTF Bold" pitchFamily="2" charset="-127"/>
                    <a:cs typeface="Arial"/>
                    <a:sym typeface="Arial"/>
                  </a:rPr>
                  <a:t>”</a:t>
                </a:r>
                <a:r>
                  <a:rPr lang="ko-Kore-KR" altLang="en-US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를 저장한다고 가정해보자</a:t>
                </a:r>
                <a:endParaRPr lang="en-US" altLang="ko-Kore-KR" sz="1300" dirty="0">
                  <a:solidFill>
                    <a:srgbClr val="000000"/>
                  </a:solidFill>
                  <a:latin typeface="NanumSquare Neo OTF Light" pitchFamily="2" charset="-127"/>
                  <a:ea typeface="NanumSquare Neo OTF Light" pitchFamily="2" charset="-127"/>
                  <a:cs typeface="Arial"/>
                  <a:sym typeface="Arial"/>
                </a:endParaRPr>
              </a:p>
              <a:p>
                <a:pPr marL="1047750" lvl="2" indent="-285750">
                  <a:lnSpc>
                    <a:spcPct val="150000"/>
                  </a:lnSpc>
                  <a:buClr>
                    <a:srgbClr val="000000"/>
                  </a:buClr>
                  <a:buSzPct val="70000"/>
                  <a:buBlip>
                    <a:blip r:embed="rId4"/>
                  </a:buBlip>
                </a:pPr>
                <a:r>
                  <a:rPr lang="ko-Kore-KR" altLang="en-US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현재 방문한 정점에서 더이상 깊은 정점을 찾을 수 없는 경우</a:t>
                </a:r>
                <a:r>
                  <a:rPr lang="en-US" altLang="ko-Kore-KR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, </a:t>
                </a:r>
                <a:r>
                  <a:rPr lang="ko-Kore-KR" altLang="en-US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하나의 시나리오</a:t>
                </a:r>
                <a:br>
                  <a:rPr lang="en-US" altLang="ko-Kore-KR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</a:br>
                <a:r>
                  <a:rPr lang="en-US" altLang="ko-Kore-KR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(</a:t>
                </a:r>
                <a:r>
                  <a:rPr lang="ko-Kore-KR" altLang="en-US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초기상태 → 여러 상태를 거쳐 </a:t>
                </a:r>
                <a:r>
                  <a:rPr lang="ko-Kore-KR" altLang="en-US" sz="1100" dirty="0">
                    <a:solidFill>
                      <a:srgbClr val="000000"/>
                    </a:solidFill>
                    <a:effectLst/>
                    <a:latin typeface="NanumSquare Neo OTF Light" pitchFamily="2" charset="-127"/>
                    <a:ea typeface="NanumSquare Neo OTF Light" pitchFamily="2" charset="-127"/>
                  </a:rPr>
                  <a:t>→ 최종상태</a:t>
                </a:r>
                <a:r>
                  <a:rPr lang="en-US" altLang="ko-Kore-KR" sz="1100" dirty="0">
                    <a:solidFill>
                      <a:srgbClr val="000000"/>
                    </a:solidFill>
                    <a:effectLst/>
                    <a:latin typeface="NanumSquare Neo OTF Light" pitchFamily="2" charset="-127"/>
                    <a:ea typeface="NanumSquare Neo OTF Light" pitchFamily="2" charset="-127"/>
                  </a:rPr>
                  <a:t>) </a:t>
                </a:r>
                <a:r>
                  <a:rPr lang="ko-Kore-KR" altLang="en-US" sz="1100" dirty="0">
                    <a:solidFill>
                      <a:srgbClr val="000000"/>
                    </a:solidFill>
                    <a:effectLst/>
                    <a:latin typeface="NanumSquare Neo OTF Light" pitchFamily="2" charset="-127"/>
                    <a:ea typeface="NanumSquare Neo OTF Light" pitchFamily="2" charset="-127"/>
                  </a:rPr>
                  <a:t>를 마쳤다고 볼 수 있다</a:t>
                </a:r>
                <a:endParaRPr lang="en-US" altLang="ko-Kore-KR" sz="1100" dirty="0">
                  <a:solidFill>
                    <a:srgbClr val="000000"/>
                  </a:solidFill>
                  <a:effectLst/>
                  <a:latin typeface="NanumSquare Neo OTF Light" pitchFamily="2" charset="-127"/>
                  <a:ea typeface="NanumSquare Neo OTF Light" pitchFamily="2" charset="-127"/>
                </a:endParaRPr>
              </a:p>
              <a:p>
                <a:pPr marL="1047750" lvl="2" indent="-285750">
                  <a:lnSpc>
                    <a:spcPct val="150000"/>
                  </a:lnSpc>
                  <a:buClr>
                    <a:srgbClr val="000000"/>
                  </a:buClr>
                  <a:buSzPct val="70000"/>
                  <a:buBlip>
                    <a:blip r:embed="rId4"/>
                  </a:buBlip>
                </a:pPr>
                <a14:m>
                  <m:oMath xmlns:m="http://schemas.openxmlformats.org/officeDocument/2006/math">
                    <m:r>
                      <a:rPr lang="en-US" altLang="ko-Kore-KR" sz="1100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Apple SD Gothic Neo Thin" panose="02000300000000000000" pitchFamily="2" charset="-127"/>
                      </a:rPr>
                      <m:t>𝑢</m:t>
                    </m:r>
                    <m:r>
                      <a:rPr lang="en-US" altLang="ko-Kore-KR" sz="1100" dirty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Apple SD Gothic Neo Thin" panose="02000300000000000000" pitchFamily="2" charset="-127"/>
                      </a:rPr>
                      <m:t> </m:t>
                    </m:r>
                    <m:r>
                      <a:rPr lang="ko-Kore-KR" altLang="en-US" sz="1100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Apple SD Gothic Neo Thin" panose="02000300000000000000" pitchFamily="2" charset="-127"/>
                      </a:rPr>
                      <m:t>→</m:t>
                    </m:r>
                    <m:r>
                      <a:rPr lang="en-US" altLang="ko-Kore-KR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pple SD Gothic Neo Thin" panose="02000300000000000000" pitchFamily="2" charset="-127"/>
                      </a:rPr>
                      <m:t> </m:t>
                    </m:r>
                    <m:r>
                      <a:rPr lang="en-US" altLang="ko-Kore-KR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pple SD Gothic Neo Thin" panose="02000300000000000000" pitchFamily="2" charset="-127"/>
                      </a:rPr>
                      <m:t>𝑣</m:t>
                    </m:r>
                    <m:r>
                      <a:rPr lang="en-US" altLang="ko-Kore-KR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pple SD Gothic Neo Thin" panose="02000300000000000000" pitchFamily="2" charset="-127"/>
                      </a:rPr>
                      <m:t> </m:t>
                    </m:r>
                    <m:r>
                      <a:rPr lang="ko-Kore-KR" altLang="en-US" sz="1100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Apple SD Gothic Neo Thin" panose="02000300000000000000" pitchFamily="2" charset="-127"/>
                      </a:rPr>
                      <m:t>→</m:t>
                    </m:r>
                    <m:r>
                      <a:rPr lang="en-US" altLang="ko-Kore-KR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pple SD Gothic Neo Thin" panose="02000300000000000000" pitchFamily="2" charset="-127"/>
                      </a:rPr>
                      <m:t> </m:t>
                    </m:r>
                    <m:sSub>
                      <m:sSubPr>
                        <m:ctrlPr>
                          <a:rPr lang="en-US" altLang="ko-Kore-KR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pple SD Gothic Neo Thin" panose="02000300000000000000" pitchFamily="2" charset="-127"/>
                          </a:rPr>
                        </m:ctrlPr>
                      </m:sSubPr>
                      <m:e>
                        <m:r>
                          <a:rPr lang="en-US" altLang="ko-Kore-KR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pple SD Gothic Neo Thin" panose="02000300000000000000" pitchFamily="2" charset="-127"/>
                          </a:rPr>
                          <m:t>𝑤</m:t>
                        </m:r>
                      </m:e>
                      <m:sub>
                        <m:r>
                          <a:rPr lang="en-US" altLang="ko-Kore-KR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pple SD Gothic Neo Thin" panose="02000300000000000000" pitchFamily="2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ore-KR" altLang="en-US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</a:rPr>
                  <a:t> 로 추상화 해 보자</a:t>
                </a:r>
                <a:endParaRPr lang="en-US" altLang="ko-Kore-KR" dirty="0">
                  <a:solidFill>
                    <a:srgbClr val="000000"/>
                  </a:solidFill>
                  <a:latin typeface="NanumSquare Neo OTF Light" pitchFamily="2" charset="-127"/>
                  <a:ea typeface="NanumSquare Neo OTF Light" pitchFamily="2" charset="-127"/>
                </a:endParaRPr>
              </a:p>
              <a:p>
                <a:pPr marL="1047750" lvl="2" indent="-285750">
                  <a:lnSpc>
                    <a:spcPct val="150000"/>
                  </a:lnSpc>
                  <a:buClr>
                    <a:srgbClr val="000000"/>
                  </a:buClr>
                  <a:buSzPct val="70000"/>
                  <a:buBlip>
                    <a:blip r:embed="rId4"/>
                  </a:buBlip>
                </a:pPr>
                <a:r>
                  <a:rPr lang="ko-Kore-KR" altLang="en-US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이후</a:t>
                </a:r>
                <a:r>
                  <a:rPr lang="en-US" altLang="ko-Kore-KR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, </a:t>
                </a:r>
                <a:r>
                  <a:rPr lang="ko-Kore-KR" altLang="en-US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다른 시나리오</a:t>
                </a:r>
                <a:r>
                  <a:rPr lang="en-US" altLang="ko-Kore-KR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ore-KR" sz="1000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Apple SD Gothic Neo Thin" panose="02000300000000000000" pitchFamily="2" charset="-127"/>
                      </a:rPr>
                      <m:t>𝑢</m:t>
                    </m:r>
                    <m:r>
                      <a:rPr lang="en-US" altLang="ko-Kore-KR" sz="1000" dirty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Apple SD Gothic Neo Thin" panose="02000300000000000000" pitchFamily="2" charset="-127"/>
                      </a:rPr>
                      <m:t> </m:t>
                    </m:r>
                    <m:r>
                      <a:rPr lang="ko-Kore-KR" altLang="en-US" sz="1000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Apple SD Gothic Neo Thin" panose="02000300000000000000" pitchFamily="2" charset="-127"/>
                      </a:rPr>
                      <m:t>→</m:t>
                    </m:r>
                    <m:r>
                      <a:rPr lang="en-US" altLang="ko-Kore-KR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pple SD Gothic Neo Thin" panose="02000300000000000000" pitchFamily="2" charset="-127"/>
                      </a:rPr>
                      <m:t> </m:t>
                    </m:r>
                    <m:r>
                      <a:rPr lang="en-US" altLang="ko-Kore-KR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pple SD Gothic Neo Thin" panose="02000300000000000000" pitchFamily="2" charset="-127"/>
                      </a:rPr>
                      <m:t>𝑣</m:t>
                    </m:r>
                    <m:r>
                      <a:rPr lang="en-US" altLang="ko-Kore-KR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pple SD Gothic Neo Thin" panose="02000300000000000000" pitchFamily="2" charset="-127"/>
                      </a:rPr>
                      <m:t> </m:t>
                    </m:r>
                    <m:r>
                      <a:rPr lang="ko-Kore-KR" altLang="en-US" sz="1000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Apple SD Gothic Neo Thin" panose="02000300000000000000" pitchFamily="2" charset="-127"/>
                      </a:rPr>
                      <m:t>→</m:t>
                    </m:r>
                    <m:r>
                      <a:rPr lang="en-US" altLang="ko-Kore-KR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pple SD Gothic Neo Thin" panose="02000300000000000000" pitchFamily="2" charset="-127"/>
                      </a:rPr>
                      <m:t> </m:t>
                    </m:r>
                    <m:sSub>
                      <m:sSubPr>
                        <m:ctrlPr>
                          <a:rPr lang="en-US" altLang="ko-Kore-KR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pple SD Gothic Neo Thin" panose="02000300000000000000" pitchFamily="2" charset="-127"/>
                          </a:rPr>
                        </m:ctrlPr>
                      </m:sSubPr>
                      <m:e>
                        <m:r>
                          <a:rPr lang="en-US" altLang="ko-Kore-KR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pple SD Gothic Neo Thin" panose="02000300000000000000" pitchFamily="2" charset="-127"/>
                          </a:rPr>
                          <m:t>𝑤</m:t>
                        </m:r>
                      </m:e>
                      <m:sub>
                        <m:r>
                          <a:rPr lang="en-US" altLang="ko-Kore-KR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pple SD Gothic Neo Thin" panose="02000300000000000000" pitchFamily="2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) </a:t>
                </a:r>
                <a:r>
                  <a:rPr lang="ko-KR" altLang="en-US" dirty="0" err="1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를</a:t>
                </a:r>
                <a:r>
                  <a:rPr lang="ko-KR" altLang="en-US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 탐색하는 경우</a:t>
                </a:r>
                <a:r>
                  <a:rPr lang="en-US" altLang="ko-KR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ore-KR" sz="1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pple SD Gothic Neo Thin" panose="02000300000000000000" pitchFamily="2" charset="-127"/>
                      </a:rPr>
                      <m:t>𝑢</m:t>
                    </m:r>
                    <m:r>
                      <a:rPr lang="en-US" altLang="ko-Kore-KR" sz="1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pple SD Gothic Neo Thin" panose="02000300000000000000" pitchFamily="2" charset="-127"/>
                      </a:rPr>
                      <m:t> </m:t>
                    </m:r>
                    <m:r>
                      <a:rPr lang="ko-Kore-KR" altLang="en-US" sz="1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pple SD Gothic Neo Thin" panose="02000300000000000000" pitchFamily="2" charset="-127"/>
                      </a:rPr>
                      <m:t>→</m:t>
                    </m:r>
                    <m:r>
                      <a:rPr lang="en-US" altLang="ko-Kore-KR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pple SD Gothic Neo Thin" panose="02000300000000000000" pitchFamily="2" charset="-127"/>
                      </a:rPr>
                      <m:t> </m:t>
                    </m:r>
                    <m:r>
                      <a:rPr lang="en-US" altLang="ko-Kore-KR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pple SD Gothic Neo Thin" panose="02000300000000000000" pitchFamily="2" charset="-127"/>
                      </a:rPr>
                      <m:t>𝑣</m:t>
                    </m:r>
                  </m:oMath>
                </a14:m>
                <a:r>
                  <a:rPr lang="en-US" altLang="ko-Kore-KR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 </a:t>
                </a:r>
                <a:r>
                  <a:rPr lang="ko-Kore-KR" altLang="en-US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까지의 과정은 생략</a:t>
                </a:r>
                <a:endParaRPr lang="en-US" altLang="ko-Kore-KR" dirty="0">
                  <a:solidFill>
                    <a:srgbClr val="000000"/>
                  </a:solidFill>
                  <a:latin typeface="NanumSquare Neo OTF Light" pitchFamily="2" charset="-127"/>
                  <a:ea typeface="NanumSquare Neo OTF Light" pitchFamily="2" charset="-127"/>
                  <a:cs typeface="Arial"/>
                  <a:sym typeface="Arial"/>
                </a:endParaRPr>
              </a:p>
              <a:p>
                <a:pPr marL="1047750" lvl="2" indent="-285750">
                  <a:lnSpc>
                    <a:spcPct val="150000"/>
                  </a:lnSpc>
                  <a:buClr>
                    <a:srgbClr val="000000"/>
                  </a:buClr>
                  <a:buSzPct val="70000"/>
                  <a:buBlip>
                    <a:blip r:embed="rId4"/>
                  </a:buBlip>
                </a:pPr>
                <a:r>
                  <a:rPr lang="ko-Kore-KR" altLang="en-US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왜냐하면 </a:t>
                </a:r>
                <a14:m>
                  <m:oMath xmlns:m="http://schemas.openxmlformats.org/officeDocument/2006/math">
                    <m:r>
                      <a:rPr lang="en-US" altLang="ko-Kore-KR" sz="1100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Apple SD Gothic Neo Thin" panose="02000300000000000000" pitchFamily="2" charset="-127"/>
                      </a:rPr>
                      <m:t>𝑢</m:t>
                    </m:r>
                    <m:r>
                      <a:rPr lang="en-US" altLang="ko-Kore-KR" sz="1100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Apple SD Gothic Neo Thin" panose="02000300000000000000" pitchFamily="2" charset="-127"/>
                      </a:rPr>
                      <m:t> </m:t>
                    </m:r>
                  </m:oMath>
                </a14:m>
                <a:r>
                  <a:rPr lang="ko-Kore-KR" altLang="en-US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까지의 </a:t>
                </a:r>
                <a:r>
                  <a:rPr lang="en-US" altLang="ko-Kore-KR" b="1" dirty="0">
                    <a:solidFill>
                      <a:srgbClr val="000000"/>
                    </a:solidFill>
                    <a:latin typeface="NanumSquare Neo OTF Bold" pitchFamily="2" charset="-127"/>
                    <a:ea typeface="NanumSquare Neo OTF Bold" pitchFamily="2" charset="-127"/>
                    <a:cs typeface="Arial"/>
                    <a:sym typeface="Arial"/>
                  </a:rPr>
                  <a:t>“</a:t>
                </a:r>
                <a:r>
                  <a:rPr lang="ko-Kore-KR" altLang="en-US" b="1" dirty="0">
                    <a:solidFill>
                      <a:srgbClr val="000000"/>
                    </a:solidFill>
                    <a:latin typeface="NanumSquare Neo OTF Bold" pitchFamily="2" charset="-127"/>
                    <a:ea typeface="NanumSquare Neo OTF Bold" pitchFamily="2" charset="-127"/>
                    <a:cs typeface="Arial"/>
                    <a:sym typeface="Arial"/>
                  </a:rPr>
                  <a:t>상태정보</a:t>
                </a:r>
                <a:r>
                  <a:rPr lang="en-US" altLang="ko-Kore-KR" b="1" dirty="0">
                    <a:solidFill>
                      <a:srgbClr val="000000"/>
                    </a:solidFill>
                    <a:latin typeface="NanumSquare Neo OTF Bold" pitchFamily="2" charset="-127"/>
                    <a:ea typeface="NanumSquare Neo OTF Bold" pitchFamily="2" charset="-127"/>
                    <a:cs typeface="Arial"/>
                    <a:sym typeface="Arial"/>
                  </a:rPr>
                  <a:t>”</a:t>
                </a:r>
                <a:r>
                  <a:rPr lang="ko-Kore-KR" altLang="en-US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를 정점</a:t>
                </a:r>
                <a:r>
                  <a:rPr lang="en-US" altLang="ko-Kore-KR" dirty="0">
                    <a:solidFill>
                      <a:srgbClr val="000000"/>
                    </a:solidFill>
                    <a:ea typeface="NanumSquare Neo OTF Light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ore-KR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pple SD Gothic Neo Thin" panose="02000300000000000000" pitchFamily="2" charset="-127"/>
                      </a:rPr>
                      <m:t>𝑢</m:t>
                    </m:r>
                  </m:oMath>
                </a14:m>
                <a:r>
                  <a:rPr lang="ko-Kore-KR" altLang="en-US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에 저장했으니까</a:t>
                </a:r>
                <a:r>
                  <a:rPr lang="en-US" altLang="ko-Kore-KR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!</a:t>
                </a:r>
              </a:p>
              <a:p>
                <a:pPr marL="1047750" lvl="2" indent="-285750">
                  <a:lnSpc>
                    <a:spcPct val="150000"/>
                  </a:lnSpc>
                  <a:buClr>
                    <a:srgbClr val="000000"/>
                  </a:buClr>
                  <a:buSzPct val="70000"/>
                  <a:buBlip>
                    <a:blip r:embed="rId4"/>
                  </a:buBlip>
                </a:pPr>
                <a:r>
                  <a:rPr lang="ko-Kore-KR" altLang="en-US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이러한 방법을 </a:t>
                </a:r>
                <a:r>
                  <a:rPr lang="en-US" altLang="ko-Kore-KR" b="1" dirty="0">
                    <a:solidFill>
                      <a:srgbClr val="000000"/>
                    </a:solidFill>
                    <a:latin typeface="NanumSquare Neo OTF Bold" pitchFamily="2" charset="-127"/>
                    <a:ea typeface="NanumSquare Neo OTF Bold" pitchFamily="2" charset="-127"/>
                    <a:cs typeface="Arial"/>
                    <a:sym typeface="Arial"/>
                  </a:rPr>
                  <a:t>“</a:t>
                </a:r>
                <a:r>
                  <a:rPr lang="ko-Kore-KR" altLang="en-US" b="1" dirty="0">
                    <a:solidFill>
                      <a:srgbClr val="000000"/>
                    </a:solidFill>
                    <a:latin typeface="NanumSquare Neo OTF Bold" pitchFamily="2" charset="-127"/>
                    <a:ea typeface="NanumSquare Neo OTF Bold" pitchFamily="2" charset="-127"/>
                    <a:cs typeface="Arial"/>
                    <a:sym typeface="Arial"/>
                  </a:rPr>
                  <a:t>백트래킹</a:t>
                </a:r>
                <a:r>
                  <a:rPr lang="en-US" altLang="ko-Kore-KR" b="1" dirty="0">
                    <a:solidFill>
                      <a:srgbClr val="000000"/>
                    </a:solidFill>
                    <a:latin typeface="NanumSquare Neo OTF Bold" pitchFamily="2" charset="-127"/>
                    <a:ea typeface="NanumSquare Neo OTF Bold" pitchFamily="2" charset="-127"/>
                    <a:cs typeface="Arial"/>
                    <a:sym typeface="Arial"/>
                  </a:rPr>
                  <a:t>(Back-tracking)</a:t>
                </a:r>
                <a:r>
                  <a:rPr lang="en-US" altLang="ko-KR" b="1" dirty="0">
                    <a:solidFill>
                      <a:srgbClr val="000000"/>
                    </a:solidFill>
                    <a:latin typeface="NanumSquare Neo OTF Bold" pitchFamily="2" charset="-127"/>
                    <a:ea typeface="NanumSquare Neo OTF Bold" pitchFamily="2" charset="-127"/>
                    <a:cs typeface="Arial"/>
                    <a:sym typeface="Arial"/>
                  </a:rPr>
                  <a:t>”</a:t>
                </a:r>
                <a:r>
                  <a:rPr lang="ko-Kore-KR" altLang="en-US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이라고 부른다</a:t>
                </a:r>
                <a:endParaRPr lang="en-US" altLang="ko-Kore-KR" dirty="0">
                  <a:solidFill>
                    <a:srgbClr val="000000"/>
                  </a:solidFill>
                  <a:latin typeface="NanumSquare Neo OTF Light" pitchFamily="2" charset="-127"/>
                  <a:ea typeface="NanumSquare Neo OTF Light" pitchFamily="2" charset="-127"/>
                  <a:cs typeface="Arial"/>
                  <a:sym typeface="Arial"/>
                </a:endParaRPr>
              </a:p>
            </p:txBody>
          </p:sp>
        </mc:Choice>
        <mc:Fallback>
          <p:sp>
            <p:nvSpPr>
              <p:cNvPr id="93" name="Google Shape;93;p1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47088" y="914194"/>
                <a:ext cx="5899432" cy="39210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4C19CB6A-8ABA-23FF-B27E-72CD553FA1B8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6312263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그래프</a:t>
            </a: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ko-KR" altLang="en-US" sz="2100" spc="-100" dirty="0">
                <a:latin typeface="NanumSquare Neo OTF Bold" pitchFamily="2" charset="-127"/>
                <a:ea typeface="NanumSquare Neo OTF Bold" pitchFamily="2" charset="-127"/>
              </a:rPr>
              <a:t>깊이우선탐색</a:t>
            </a:r>
            <a:r>
              <a:rPr lang="en-US" altLang="ko-KR" sz="2100" spc="-100" dirty="0">
                <a:latin typeface="NanumSquare Neo OTF Bold" pitchFamily="2" charset="-127"/>
                <a:ea typeface="NanumSquare Neo OTF Bold" pitchFamily="2" charset="-127"/>
              </a:rPr>
              <a:t>(DFS, Depth-First Search)</a:t>
            </a:r>
            <a:endParaRPr lang="ko-KR" altLang="en-US" sz="2100" spc="-100" dirty="0">
              <a:latin typeface="NanumSquare Neo OTF Bold" pitchFamily="2" charset="-127"/>
              <a:ea typeface="NanumSquare Neo OTF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466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!!6">
            <a:extLst>
              <a:ext uri="{FF2B5EF4-FFF2-40B4-BE49-F238E27FC236}">
                <a16:creationId xmlns:a16="http://schemas.microsoft.com/office/drawing/2014/main" id="{44E974C2-A273-AF3B-6AD1-5BC2ECDF214B}"/>
              </a:ext>
            </a:extLst>
          </p:cNvPr>
          <p:cNvCxnSpPr>
            <a:cxnSpLocks/>
          </p:cNvCxnSpPr>
          <p:nvPr/>
        </p:nvCxnSpPr>
        <p:spPr>
          <a:xfrm flipV="1">
            <a:off x="5851509" y="4311709"/>
            <a:ext cx="359515" cy="194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!!7">
            <a:extLst>
              <a:ext uri="{FF2B5EF4-FFF2-40B4-BE49-F238E27FC236}">
                <a16:creationId xmlns:a16="http://schemas.microsoft.com/office/drawing/2014/main" id="{846AEC81-287F-79C9-2E81-70B20C57DCE8}"/>
              </a:ext>
            </a:extLst>
          </p:cNvPr>
          <p:cNvCxnSpPr>
            <a:cxnSpLocks/>
          </p:cNvCxnSpPr>
          <p:nvPr/>
        </p:nvCxnSpPr>
        <p:spPr>
          <a:xfrm>
            <a:off x="6192158" y="4372232"/>
            <a:ext cx="196682" cy="360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93;p14">
            <a:extLst>
              <a:ext uri="{FF2B5EF4-FFF2-40B4-BE49-F238E27FC236}">
                <a16:creationId xmlns:a16="http://schemas.microsoft.com/office/drawing/2014/main" id="{A6173DAB-F841-3336-E4C9-16D1F9BFBB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7088" y="914194"/>
            <a:ext cx="5766525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아래 그래프에서 정점을 발견하는데 쓰인 간선만 남겨보자</a:t>
            </a:r>
            <a:endParaRPr lang="en-US" altLang="ko-KR" sz="1500" b="1" dirty="0">
              <a:solidFill>
                <a:srgbClr val="000000"/>
              </a:solidFill>
              <a:latin typeface="NanumSquare Neo OTF Bold" pitchFamily="2" charset="-127"/>
              <a:ea typeface="NanumSquare Neo OTF Bold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ore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그리고 </a:t>
            </a:r>
            <a:r>
              <a:rPr lang="en-US" altLang="ko-Kore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Source</a:t>
            </a:r>
            <a:r>
              <a:rPr lang="ko-Kore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를 잡아서 들어올려보자 </a:t>
            </a:r>
            <a:r>
              <a:rPr lang="en-US" altLang="ko-Kore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</a:t>
            </a:r>
            <a:r>
              <a:rPr lang="ko-Kore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상상력 필요</a:t>
            </a:r>
            <a:r>
              <a:rPr lang="en-US" altLang="ko-Kore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)</a:t>
            </a:r>
          </a:p>
          <a:p>
            <a:pPr marL="419100" lvl="1" indent="0">
              <a:lnSpc>
                <a:spcPct val="150000"/>
              </a:lnSpc>
              <a:buClr>
                <a:srgbClr val="000000"/>
              </a:buClr>
              <a:buSzPct val="70000"/>
              <a:buNone/>
            </a:pPr>
            <a:endParaRPr lang="en-US" altLang="ko-Kore-KR" sz="13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1047750" lvl="2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endParaRPr lang="en-US" altLang="ko-Kore-KR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43D393A7-2B2A-CB2F-3C8E-F4F814475F9F}"/>
              </a:ext>
            </a:extLst>
          </p:cNvPr>
          <p:cNvCxnSpPr>
            <a:cxnSpLocks/>
          </p:cNvCxnSpPr>
          <p:nvPr/>
        </p:nvCxnSpPr>
        <p:spPr>
          <a:xfrm flipV="1">
            <a:off x="4785644" y="3770106"/>
            <a:ext cx="243668" cy="483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!!4">
            <a:extLst>
              <a:ext uri="{FF2B5EF4-FFF2-40B4-BE49-F238E27FC236}">
                <a16:creationId xmlns:a16="http://schemas.microsoft.com/office/drawing/2014/main" id="{922DC2E2-939D-5AF0-8173-9009C392E675}"/>
              </a:ext>
            </a:extLst>
          </p:cNvPr>
          <p:cNvCxnSpPr>
            <a:cxnSpLocks/>
          </p:cNvCxnSpPr>
          <p:nvPr/>
        </p:nvCxnSpPr>
        <p:spPr>
          <a:xfrm>
            <a:off x="5102753" y="3738832"/>
            <a:ext cx="1461940" cy="421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!!5">
            <a:extLst>
              <a:ext uri="{FF2B5EF4-FFF2-40B4-BE49-F238E27FC236}">
                <a16:creationId xmlns:a16="http://schemas.microsoft.com/office/drawing/2014/main" id="{C13CFB35-D6A1-E8FB-17AE-57E9F6E09406}"/>
              </a:ext>
            </a:extLst>
          </p:cNvPr>
          <p:cNvCxnSpPr>
            <a:cxnSpLocks/>
          </p:cNvCxnSpPr>
          <p:nvPr/>
        </p:nvCxnSpPr>
        <p:spPr>
          <a:xfrm flipH="1">
            <a:off x="6221673" y="4165459"/>
            <a:ext cx="367243" cy="176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!!1">
            <a:extLst>
              <a:ext uri="{FF2B5EF4-FFF2-40B4-BE49-F238E27FC236}">
                <a16:creationId xmlns:a16="http://schemas.microsoft.com/office/drawing/2014/main" id="{339BDED8-4A6C-8532-B8DB-C5585FD9D449}"/>
              </a:ext>
            </a:extLst>
          </p:cNvPr>
          <p:cNvCxnSpPr>
            <a:cxnSpLocks/>
          </p:cNvCxnSpPr>
          <p:nvPr/>
        </p:nvCxnSpPr>
        <p:spPr>
          <a:xfrm flipH="1" flipV="1">
            <a:off x="5198175" y="3971135"/>
            <a:ext cx="289584" cy="362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22">
            <a:extLst>
              <a:ext uri="{FF2B5EF4-FFF2-40B4-BE49-F238E27FC236}">
                <a16:creationId xmlns:a16="http://schemas.microsoft.com/office/drawing/2014/main" id="{B27B9B0D-184F-B7B9-0C45-574D00F408E0}"/>
              </a:ext>
            </a:extLst>
          </p:cNvPr>
          <p:cNvCxnSpPr>
            <a:cxnSpLocks/>
          </p:cNvCxnSpPr>
          <p:nvPr/>
        </p:nvCxnSpPr>
        <p:spPr>
          <a:xfrm flipH="1" flipV="1">
            <a:off x="5529689" y="4345905"/>
            <a:ext cx="255791" cy="133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!!2">
            <a:extLst>
              <a:ext uri="{FF2B5EF4-FFF2-40B4-BE49-F238E27FC236}">
                <a16:creationId xmlns:a16="http://schemas.microsoft.com/office/drawing/2014/main" id="{B7EEDE8C-87C4-E5C3-A777-9DE5DD98C62A}"/>
              </a:ext>
            </a:extLst>
          </p:cNvPr>
          <p:cNvCxnSpPr>
            <a:cxnSpLocks/>
          </p:cNvCxnSpPr>
          <p:nvPr/>
        </p:nvCxnSpPr>
        <p:spPr>
          <a:xfrm>
            <a:off x="5108357" y="3779721"/>
            <a:ext cx="97069" cy="142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!!3">
            <a:extLst>
              <a:ext uri="{FF2B5EF4-FFF2-40B4-BE49-F238E27FC236}">
                <a16:creationId xmlns:a16="http://schemas.microsoft.com/office/drawing/2014/main" id="{4EAD98C4-C964-BB6F-1855-D3E42D02D21A}"/>
              </a:ext>
            </a:extLst>
          </p:cNvPr>
          <p:cNvCxnSpPr>
            <a:cxnSpLocks/>
          </p:cNvCxnSpPr>
          <p:nvPr/>
        </p:nvCxnSpPr>
        <p:spPr>
          <a:xfrm flipV="1">
            <a:off x="4772752" y="4032148"/>
            <a:ext cx="415069" cy="267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!!00">
            <a:extLst>
              <a:ext uri="{FF2B5EF4-FFF2-40B4-BE49-F238E27FC236}">
                <a16:creationId xmlns:a16="http://schemas.microsoft.com/office/drawing/2014/main" id="{E1EF8D82-BDBB-9A7A-1D9C-ACA47A01FB51}"/>
              </a:ext>
            </a:extLst>
          </p:cNvPr>
          <p:cNvSpPr/>
          <p:nvPr/>
        </p:nvSpPr>
        <p:spPr>
          <a:xfrm>
            <a:off x="5397971" y="4226172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B7246F1-4728-503F-7B2A-9A21DBAD2CB5}"/>
              </a:ext>
            </a:extLst>
          </p:cNvPr>
          <p:cNvGrpSpPr/>
          <p:nvPr/>
        </p:nvGrpSpPr>
        <p:grpSpPr>
          <a:xfrm>
            <a:off x="4767971" y="3596172"/>
            <a:ext cx="1440000" cy="1440000"/>
            <a:chOff x="1982150" y="3003486"/>
            <a:chExt cx="1440000" cy="1440000"/>
          </a:xfrm>
        </p:grpSpPr>
        <p:sp>
          <p:nvSpPr>
            <p:cNvPr id="34" name="도넛[D] 33">
              <a:extLst>
                <a:ext uri="{FF2B5EF4-FFF2-40B4-BE49-F238E27FC236}">
                  <a16:creationId xmlns:a16="http://schemas.microsoft.com/office/drawing/2014/main" id="{5EC7C985-3D48-36AE-EB41-1234D71E6B29}"/>
                </a:ext>
              </a:extLst>
            </p:cNvPr>
            <p:cNvSpPr/>
            <p:nvPr/>
          </p:nvSpPr>
          <p:spPr>
            <a:xfrm>
              <a:off x="2306150" y="3327486"/>
              <a:ext cx="792000" cy="792000"/>
            </a:xfrm>
            <a:prstGeom prst="donut">
              <a:avLst>
                <a:gd name="adj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도넛[D] 34">
              <a:extLst>
                <a:ext uri="{FF2B5EF4-FFF2-40B4-BE49-F238E27FC236}">
                  <a16:creationId xmlns:a16="http://schemas.microsoft.com/office/drawing/2014/main" id="{37928885-8ED3-FD40-0BDE-E2F274EBD00D}"/>
                </a:ext>
              </a:extLst>
            </p:cNvPr>
            <p:cNvSpPr/>
            <p:nvPr/>
          </p:nvSpPr>
          <p:spPr>
            <a:xfrm>
              <a:off x="1982150" y="3003486"/>
              <a:ext cx="1440000" cy="1440000"/>
            </a:xfrm>
            <a:prstGeom prst="donut">
              <a:avLst>
                <a:gd name="adj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!!11">
            <a:extLst>
              <a:ext uri="{FF2B5EF4-FFF2-40B4-BE49-F238E27FC236}">
                <a16:creationId xmlns:a16="http://schemas.microsoft.com/office/drawing/2014/main" id="{C1E7B746-0013-E709-AF5C-FA97A9C5CF14}"/>
              </a:ext>
            </a:extLst>
          </p:cNvPr>
          <p:cNvSpPr/>
          <p:nvPr/>
        </p:nvSpPr>
        <p:spPr>
          <a:xfrm>
            <a:off x="5141094" y="3920172"/>
            <a:ext cx="180000" cy="18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7" name="!!66">
            <a:extLst>
              <a:ext uri="{FF2B5EF4-FFF2-40B4-BE49-F238E27FC236}">
                <a16:creationId xmlns:a16="http://schemas.microsoft.com/office/drawing/2014/main" id="{AFF69F23-09F3-82D9-9F01-4F91AB85DD22}"/>
              </a:ext>
            </a:extLst>
          </p:cNvPr>
          <p:cNvSpPr/>
          <p:nvPr/>
        </p:nvSpPr>
        <p:spPr>
          <a:xfrm>
            <a:off x="5732203" y="4409113"/>
            <a:ext cx="180000" cy="18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8" name="!!33">
            <a:extLst>
              <a:ext uri="{FF2B5EF4-FFF2-40B4-BE49-F238E27FC236}">
                <a16:creationId xmlns:a16="http://schemas.microsoft.com/office/drawing/2014/main" id="{D582C609-89B4-27A1-3E70-960D7D4ACE7D}"/>
              </a:ext>
            </a:extLst>
          </p:cNvPr>
          <p:cNvSpPr/>
          <p:nvPr/>
        </p:nvSpPr>
        <p:spPr>
          <a:xfrm>
            <a:off x="4670197" y="4216718"/>
            <a:ext cx="180000" cy="18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9" name="!!22">
            <a:extLst>
              <a:ext uri="{FF2B5EF4-FFF2-40B4-BE49-F238E27FC236}">
                <a16:creationId xmlns:a16="http://schemas.microsoft.com/office/drawing/2014/main" id="{4927D2C4-3FA8-84E4-BD86-DBCF02302F1A}"/>
              </a:ext>
            </a:extLst>
          </p:cNvPr>
          <p:cNvSpPr/>
          <p:nvPr/>
        </p:nvSpPr>
        <p:spPr>
          <a:xfrm>
            <a:off x="4981190" y="3641202"/>
            <a:ext cx="180000" cy="18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0" name="!!55">
            <a:extLst>
              <a:ext uri="{FF2B5EF4-FFF2-40B4-BE49-F238E27FC236}">
                <a16:creationId xmlns:a16="http://schemas.microsoft.com/office/drawing/2014/main" id="{FA9F0C09-E038-66C1-61A2-9B37D8F71946}"/>
              </a:ext>
            </a:extLst>
          </p:cNvPr>
          <p:cNvSpPr/>
          <p:nvPr/>
        </p:nvSpPr>
        <p:spPr>
          <a:xfrm>
            <a:off x="6102589" y="4259763"/>
            <a:ext cx="180000" cy="18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1" name="!!77">
            <a:extLst>
              <a:ext uri="{FF2B5EF4-FFF2-40B4-BE49-F238E27FC236}">
                <a16:creationId xmlns:a16="http://schemas.microsoft.com/office/drawing/2014/main" id="{C61E5423-B18C-92B4-22AA-5F6F5B553C5F}"/>
              </a:ext>
            </a:extLst>
          </p:cNvPr>
          <p:cNvSpPr/>
          <p:nvPr/>
        </p:nvSpPr>
        <p:spPr>
          <a:xfrm>
            <a:off x="6340862" y="4720069"/>
            <a:ext cx="180000" cy="18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2" name="!!44">
            <a:extLst>
              <a:ext uri="{FF2B5EF4-FFF2-40B4-BE49-F238E27FC236}">
                <a16:creationId xmlns:a16="http://schemas.microsoft.com/office/drawing/2014/main" id="{5ED96A98-EEA2-A46D-2483-B374CBC16FBF}"/>
              </a:ext>
            </a:extLst>
          </p:cNvPr>
          <p:cNvSpPr/>
          <p:nvPr/>
        </p:nvSpPr>
        <p:spPr>
          <a:xfrm>
            <a:off x="6527117" y="4065909"/>
            <a:ext cx="180000" cy="18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03F8759-8803-9042-D778-CF886E38D2A8}"/>
              </a:ext>
            </a:extLst>
          </p:cNvPr>
          <p:cNvSpPr txBox="1"/>
          <p:nvPr/>
        </p:nvSpPr>
        <p:spPr>
          <a:xfrm>
            <a:off x="4982936" y="1449350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/>
              <a:t>🧐</a:t>
            </a:r>
            <a:endParaRPr kumimoji="1" lang="ko-Kore-KR" altLang="en-US" sz="3600" dirty="0"/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4D598029-E240-6DA8-C77C-4CCF8EDB7116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6312263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그래프</a:t>
            </a: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ko-KR" altLang="en-US" sz="2100" spc="-100" dirty="0">
                <a:latin typeface="NanumSquare Neo OTF Bold" pitchFamily="2" charset="-127"/>
                <a:ea typeface="NanumSquare Neo OTF Bold" pitchFamily="2" charset="-127"/>
              </a:rPr>
              <a:t>깊이우선탐색</a:t>
            </a:r>
            <a:r>
              <a:rPr lang="en-US" altLang="ko-KR" sz="2100" spc="-100" dirty="0">
                <a:latin typeface="NanumSquare Neo OTF Bold" pitchFamily="2" charset="-127"/>
                <a:ea typeface="NanumSquare Neo OTF Bold" pitchFamily="2" charset="-127"/>
              </a:rPr>
              <a:t>(DFS, Depth-First Search)</a:t>
            </a:r>
            <a:endParaRPr lang="ko-KR" altLang="en-US" sz="2100" spc="-100" dirty="0">
              <a:latin typeface="NanumSquare Neo OTF Bold" pitchFamily="2" charset="-127"/>
              <a:ea typeface="NanumSquare Neo OTF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4339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3;p14">
            <a:extLst>
              <a:ext uri="{FF2B5EF4-FFF2-40B4-BE49-F238E27FC236}">
                <a16:creationId xmlns:a16="http://schemas.microsoft.com/office/drawing/2014/main" id="{A6173DAB-F841-3336-E4C9-16D1F9BFBB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7088" y="914194"/>
            <a:ext cx="5766525" cy="1372879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아래 그래프에서 정점을 발견하는데 쓰인 간선만 남겨보자</a:t>
            </a:r>
            <a:endParaRPr lang="en-US" altLang="ko-KR" sz="1500" b="1" dirty="0">
              <a:solidFill>
                <a:srgbClr val="000000"/>
              </a:solidFill>
              <a:latin typeface="NanumSquare Neo OTF Bold" pitchFamily="2" charset="-127"/>
              <a:ea typeface="NanumSquare Neo OTF Bold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ore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그리고 </a:t>
            </a:r>
            <a:r>
              <a:rPr lang="en-US" altLang="ko-Kore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Source</a:t>
            </a:r>
            <a:r>
              <a:rPr lang="ko-Kore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를 잡아서 들어올려보자 </a:t>
            </a:r>
            <a:r>
              <a:rPr lang="en-US" altLang="ko-Kore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</a:t>
            </a:r>
            <a:r>
              <a:rPr lang="ko-Kore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상상력 필요</a:t>
            </a:r>
            <a:r>
              <a:rPr lang="en-US" altLang="ko-Kore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)</a:t>
            </a: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ore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트리가</a:t>
            </a:r>
            <a:r>
              <a:rPr lang="en-US" altLang="ko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... </a:t>
            </a:r>
            <a:r>
              <a:rPr lang="ko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나왔네</a:t>
            </a:r>
            <a:r>
              <a:rPr lang="en-US" altLang="ko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..?</a:t>
            </a:r>
          </a:p>
          <a:p>
            <a:pPr marL="419100" lvl="1" indent="0">
              <a:lnSpc>
                <a:spcPct val="150000"/>
              </a:lnSpc>
              <a:buClr>
                <a:srgbClr val="000000"/>
              </a:buClr>
              <a:buSzPct val="70000"/>
              <a:buNone/>
            </a:pPr>
            <a:endParaRPr lang="en-US" altLang="ko-Kore-KR" sz="13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1047750" lvl="2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endParaRPr lang="en-US" altLang="ko-Kore-KR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03F8759-8803-9042-D778-CF886E38D2A8}"/>
              </a:ext>
            </a:extLst>
          </p:cNvPr>
          <p:cNvSpPr txBox="1"/>
          <p:nvPr/>
        </p:nvSpPr>
        <p:spPr>
          <a:xfrm>
            <a:off x="5040698" y="148100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/>
              <a:t>🥳</a:t>
            </a:r>
            <a:endParaRPr kumimoji="1" lang="ko-Kore-KR" altLang="en-US" sz="3600" dirty="0"/>
          </a:p>
        </p:txBody>
      </p:sp>
      <p:cxnSp>
        <p:nvCxnSpPr>
          <p:cNvPr id="13" name="!!6">
            <a:extLst>
              <a:ext uri="{FF2B5EF4-FFF2-40B4-BE49-F238E27FC236}">
                <a16:creationId xmlns:a16="http://schemas.microsoft.com/office/drawing/2014/main" id="{D7F2E72F-6C9F-B500-D7BC-18BF0CC5F90E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415989" y="4407019"/>
            <a:ext cx="442721" cy="550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!!7">
            <a:extLst>
              <a:ext uri="{FF2B5EF4-FFF2-40B4-BE49-F238E27FC236}">
                <a16:creationId xmlns:a16="http://schemas.microsoft.com/office/drawing/2014/main" id="{02017237-EF16-EB1D-7255-FAF80B6EC934}"/>
              </a:ext>
            </a:extLst>
          </p:cNvPr>
          <p:cNvCxnSpPr>
            <a:cxnSpLocks/>
          </p:cNvCxnSpPr>
          <p:nvPr/>
        </p:nvCxnSpPr>
        <p:spPr>
          <a:xfrm>
            <a:off x="5873953" y="4413745"/>
            <a:ext cx="355989" cy="421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!!5">
            <a:extLst>
              <a:ext uri="{FF2B5EF4-FFF2-40B4-BE49-F238E27FC236}">
                <a16:creationId xmlns:a16="http://schemas.microsoft.com/office/drawing/2014/main" id="{B11CF743-E900-070A-13D5-7A730C0B7F0B}"/>
              </a:ext>
            </a:extLst>
          </p:cNvPr>
          <p:cNvCxnSpPr>
            <a:cxnSpLocks/>
          </p:cNvCxnSpPr>
          <p:nvPr/>
        </p:nvCxnSpPr>
        <p:spPr>
          <a:xfrm>
            <a:off x="5423132" y="3826594"/>
            <a:ext cx="440084" cy="580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!!4">
            <a:extLst>
              <a:ext uri="{FF2B5EF4-FFF2-40B4-BE49-F238E27FC236}">
                <a16:creationId xmlns:a16="http://schemas.microsoft.com/office/drawing/2014/main" id="{B3663EF1-8A0B-0B6D-20A8-3EA83606C6A2}"/>
              </a:ext>
            </a:extLst>
          </p:cNvPr>
          <p:cNvCxnSpPr>
            <a:cxnSpLocks/>
          </p:cNvCxnSpPr>
          <p:nvPr/>
        </p:nvCxnSpPr>
        <p:spPr>
          <a:xfrm>
            <a:off x="5018038" y="3263532"/>
            <a:ext cx="397951" cy="5259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!!3">
            <a:extLst>
              <a:ext uri="{FF2B5EF4-FFF2-40B4-BE49-F238E27FC236}">
                <a16:creationId xmlns:a16="http://schemas.microsoft.com/office/drawing/2014/main" id="{851AD1AD-AA42-88A2-6EC8-AA4EFA302BFE}"/>
              </a:ext>
            </a:extLst>
          </p:cNvPr>
          <p:cNvCxnSpPr>
            <a:cxnSpLocks/>
          </p:cNvCxnSpPr>
          <p:nvPr/>
        </p:nvCxnSpPr>
        <p:spPr>
          <a:xfrm flipV="1">
            <a:off x="4187270" y="2808900"/>
            <a:ext cx="383892" cy="491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!!2">
            <a:extLst>
              <a:ext uri="{FF2B5EF4-FFF2-40B4-BE49-F238E27FC236}">
                <a16:creationId xmlns:a16="http://schemas.microsoft.com/office/drawing/2014/main" id="{FBB48756-11A6-BFD1-ED92-D350067CEF01}"/>
              </a:ext>
            </a:extLst>
          </p:cNvPr>
          <p:cNvCxnSpPr>
            <a:cxnSpLocks/>
          </p:cNvCxnSpPr>
          <p:nvPr/>
        </p:nvCxnSpPr>
        <p:spPr>
          <a:xfrm flipH="1" flipV="1">
            <a:off x="4577049" y="2737764"/>
            <a:ext cx="470802" cy="56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!!1">
            <a:extLst>
              <a:ext uri="{FF2B5EF4-FFF2-40B4-BE49-F238E27FC236}">
                <a16:creationId xmlns:a16="http://schemas.microsoft.com/office/drawing/2014/main" id="{18E2C40D-7696-8601-7C87-2A96EDA1BA58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72213" y="2287073"/>
            <a:ext cx="691651" cy="43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!!00">
            <a:extLst>
              <a:ext uri="{FF2B5EF4-FFF2-40B4-BE49-F238E27FC236}">
                <a16:creationId xmlns:a16="http://schemas.microsoft.com/office/drawing/2014/main" id="{E1EF8D82-BDBB-9A7A-1D9C-ACA47A01FB51}"/>
              </a:ext>
            </a:extLst>
          </p:cNvPr>
          <p:cNvSpPr/>
          <p:nvPr/>
        </p:nvSpPr>
        <p:spPr>
          <a:xfrm>
            <a:off x="5340375" y="2150106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6" name="!!11">
            <a:extLst>
              <a:ext uri="{FF2B5EF4-FFF2-40B4-BE49-F238E27FC236}">
                <a16:creationId xmlns:a16="http://schemas.microsoft.com/office/drawing/2014/main" id="{C1E7B746-0013-E709-AF5C-FA97A9C5CF14}"/>
              </a:ext>
            </a:extLst>
          </p:cNvPr>
          <p:cNvSpPr/>
          <p:nvPr/>
        </p:nvSpPr>
        <p:spPr>
          <a:xfrm>
            <a:off x="4515703" y="2676041"/>
            <a:ext cx="180000" cy="18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8" name="!!22">
            <a:extLst>
              <a:ext uri="{FF2B5EF4-FFF2-40B4-BE49-F238E27FC236}">
                <a16:creationId xmlns:a16="http://schemas.microsoft.com/office/drawing/2014/main" id="{D582C609-89B4-27A1-3E70-960D7D4ACE7D}"/>
              </a:ext>
            </a:extLst>
          </p:cNvPr>
          <p:cNvSpPr/>
          <p:nvPr/>
        </p:nvSpPr>
        <p:spPr>
          <a:xfrm>
            <a:off x="4928039" y="3201976"/>
            <a:ext cx="180000" cy="18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9" name="!!33">
            <a:extLst>
              <a:ext uri="{FF2B5EF4-FFF2-40B4-BE49-F238E27FC236}">
                <a16:creationId xmlns:a16="http://schemas.microsoft.com/office/drawing/2014/main" id="{4927D2C4-3FA8-84E4-BD86-DBCF02302F1A}"/>
              </a:ext>
            </a:extLst>
          </p:cNvPr>
          <p:cNvSpPr/>
          <p:nvPr/>
        </p:nvSpPr>
        <p:spPr>
          <a:xfrm>
            <a:off x="4103367" y="3216564"/>
            <a:ext cx="180000" cy="18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2" name="!!44">
            <a:extLst>
              <a:ext uri="{FF2B5EF4-FFF2-40B4-BE49-F238E27FC236}">
                <a16:creationId xmlns:a16="http://schemas.microsoft.com/office/drawing/2014/main" id="{5ED96A98-EEA2-A46D-2483-B374CBC16FBF}"/>
              </a:ext>
            </a:extLst>
          </p:cNvPr>
          <p:cNvSpPr/>
          <p:nvPr/>
        </p:nvSpPr>
        <p:spPr>
          <a:xfrm>
            <a:off x="5340375" y="3727912"/>
            <a:ext cx="180000" cy="18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!!55">
            <a:extLst>
              <a:ext uri="{FF2B5EF4-FFF2-40B4-BE49-F238E27FC236}">
                <a16:creationId xmlns:a16="http://schemas.microsoft.com/office/drawing/2014/main" id="{D12F9EEC-36CC-4756-DF09-D496F93B48B8}"/>
              </a:ext>
            </a:extLst>
          </p:cNvPr>
          <p:cNvSpPr/>
          <p:nvPr/>
        </p:nvSpPr>
        <p:spPr>
          <a:xfrm>
            <a:off x="5768502" y="4296565"/>
            <a:ext cx="180000" cy="18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!!66">
            <a:extLst>
              <a:ext uri="{FF2B5EF4-FFF2-40B4-BE49-F238E27FC236}">
                <a16:creationId xmlns:a16="http://schemas.microsoft.com/office/drawing/2014/main" id="{3F548010-58C6-14DA-CC72-8B117E7CAC3D}"/>
              </a:ext>
            </a:extLst>
          </p:cNvPr>
          <p:cNvSpPr/>
          <p:nvPr/>
        </p:nvSpPr>
        <p:spPr>
          <a:xfrm>
            <a:off x="5347750" y="4845977"/>
            <a:ext cx="180000" cy="18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6" name="!!77">
            <a:extLst>
              <a:ext uri="{FF2B5EF4-FFF2-40B4-BE49-F238E27FC236}">
                <a16:creationId xmlns:a16="http://schemas.microsoft.com/office/drawing/2014/main" id="{7AFDB865-4D20-BCBE-923A-D4FEF268F71A}"/>
              </a:ext>
            </a:extLst>
          </p:cNvPr>
          <p:cNvSpPr/>
          <p:nvPr/>
        </p:nvSpPr>
        <p:spPr>
          <a:xfrm>
            <a:off x="6205984" y="4816816"/>
            <a:ext cx="180000" cy="18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48CD7D51-1542-B47C-1453-7881923D03A0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6312263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그래프</a:t>
            </a: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ko-KR" altLang="en-US" sz="2100" spc="-100" dirty="0">
                <a:latin typeface="NanumSquare Neo OTF Bold" pitchFamily="2" charset="-127"/>
                <a:ea typeface="NanumSquare Neo OTF Bold" pitchFamily="2" charset="-127"/>
              </a:rPr>
              <a:t>깊이우선탐색</a:t>
            </a:r>
            <a:r>
              <a:rPr lang="en-US" altLang="ko-KR" sz="2100" spc="-100" dirty="0">
                <a:latin typeface="NanumSquare Neo OTF Bold" pitchFamily="2" charset="-127"/>
                <a:ea typeface="NanumSquare Neo OTF Bold" pitchFamily="2" charset="-127"/>
              </a:rPr>
              <a:t>(DFS, Depth-First Search)</a:t>
            </a:r>
            <a:endParaRPr lang="ko-KR" altLang="en-US" sz="2100" spc="-100" dirty="0">
              <a:latin typeface="NanumSquare Neo OTF Bold" pitchFamily="2" charset="-127"/>
              <a:ea typeface="NanumSquare Neo OTF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955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ED20B8B-1D69-2015-FE63-0474CCFF51DC}"/>
              </a:ext>
            </a:extLst>
          </p:cNvPr>
          <p:cNvSpPr/>
          <p:nvPr/>
        </p:nvSpPr>
        <p:spPr>
          <a:xfrm>
            <a:off x="979714" y="1313643"/>
            <a:ext cx="1587641" cy="15377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547088" y="914194"/>
            <a:ext cx="5766525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개체와 </a:t>
            </a:r>
            <a:r>
              <a:rPr lang="ko-KR" altLang="en-US" sz="1500" b="1" dirty="0" err="1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개체간의</a:t>
            </a:r>
            <a:r>
              <a:rPr lang="ko-KR" altLang="en-US" sz="15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 관계를 표현하는 자료구조</a:t>
            </a:r>
            <a:endParaRPr lang="en-US" altLang="ko-KR" sz="1500" b="1" dirty="0">
              <a:solidFill>
                <a:srgbClr val="000000"/>
              </a:solidFill>
              <a:latin typeface="NanumSquare Neo OTF Bold" pitchFamily="2" charset="-127"/>
              <a:ea typeface="NanumSquare Neo OTF Bold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개체</a:t>
            </a:r>
            <a:r>
              <a:rPr lang="en-US" altLang="ko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</a:t>
            </a:r>
            <a:r>
              <a:rPr lang="ko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정점</a:t>
            </a:r>
            <a:r>
              <a:rPr lang="en-US" altLang="ko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</a:t>
            </a:r>
            <a:r>
              <a:rPr lang="en-US" altLang="ko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Vertex), </a:t>
            </a:r>
            <a:r>
              <a:rPr lang="ko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관계</a:t>
            </a:r>
            <a:r>
              <a:rPr lang="en-US" altLang="ko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</a:t>
            </a:r>
            <a:r>
              <a:rPr lang="ko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간선</a:t>
            </a:r>
            <a:r>
              <a:rPr lang="en-US" altLang="ko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</a:t>
            </a:r>
            <a:r>
              <a:rPr lang="en-US" altLang="ko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Edge)</a:t>
            </a:r>
            <a:endParaRPr lang="en-US" altLang="ko-KR" sz="1300" b="1" dirty="0">
              <a:solidFill>
                <a:srgbClr val="000000"/>
              </a:solidFill>
              <a:latin typeface="NanumSquare Neo OTF Bold" pitchFamily="2" charset="-127"/>
              <a:ea typeface="NanumSquare Neo OTF Bold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endParaRPr lang="en-US" altLang="ko-KR" sz="13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그래프</a:t>
            </a: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dirty="0">
                <a:latin typeface="NanumSquare Neo OTF Bold" pitchFamily="2" charset="-127"/>
                <a:ea typeface="NanumSquare Neo OTF Bold" pitchFamily="2" charset="-127"/>
              </a:rPr>
              <a:t>basic</a:t>
            </a:r>
            <a:endParaRPr lang="ko-KR" altLang="en-US" sz="2100" dirty="0">
              <a:latin typeface="NanumSquare Neo OTF Bold" pitchFamily="2" charset="-127"/>
              <a:ea typeface="NanumSquare Neo OTF Bold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A9CA38-2BBF-45D6-9BF9-E604BE79D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052" y="2073391"/>
            <a:ext cx="2869893" cy="249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239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3;p14">
            <a:extLst>
              <a:ext uri="{FF2B5EF4-FFF2-40B4-BE49-F238E27FC236}">
                <a16:creationId xmlns:a16="http://schemas.microsoft.com/office/drawing/2014/main" id="{A6173DAB-F841-3336-E4C9-16D1F9BFBB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7088" y="914194"/>
            <a:ext cx="5766525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-US" altLang="ko-KR" sz="15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Spanning Tree, Depth-First Tree</a:t>
            </a: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DFS</a:t>
            </a:r>
            <a:r>
              <a:rPr lang="ko-KR" altLang="en-US" sz="13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를</a:t>
            </a:r>
            <a:r>
              <a:rPr lang="ko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통해 탐색한 시나리오를 시각화 하는 트리</a:t>
            </a:r>
            <a:endParaRPr lang="en-US" altLang="ko-KR" sz="13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Source </a:t>
            </a:r>
            <a:r>
              <a:rPr lang="ko-Kore-KR" altLang="en-US" sz="1300" dirty="0">
                <a:solidFill>
                  <a:srgbClr val="000000"/>
                </a:solidFill>
                <a:effectLst/>
                <a:latin typeface="NanumSquare Neo OTF Light" pitchFamily="2" charset="-127"/>
                <a:ea typeface="NanumSquare Neo OTF Light" pitchFamily="2" charset="-127"/>
              </a:rPr>
              <a:t>→ </a:t>
            </a:r>
            <a:r>
              <a:rPr lang="en-US" altLang="ko-Kore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</a:rPr>
              <a:t>Leaf</a:t>
            </a:r>
            <a:r>
              <a:rPr lang="ko-Kore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</a:rPr>
              <a:t> 까지의 </a:t>
            </a:r>
            <a:r>
              <a:rPr lang="en-US" altLang="ko-Kore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</a:rPr>
              <a:t>Path</a:t>
            </a:r>
            <a:r>
              <a:rPr lang="ko-Kore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</a:rPr>
              <a:t>는 특정 정점을 지나는 모든 시나리오에 대한</a:t>
            </a:r>
            <a:r>
              <a:rPr lang="en-US" altLang="ko-Kore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</a:rPr>
              <a:t> </a:t>
            </a:r>
            <a:r>
              <a:rPr lang="ko-Kore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</a:rPr>
              <a:t>정보를 담는다</a:t>
            </a:r>
            <a:endParaRPr lang="en-US" altLang="ko-KR" sz="13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419100" lvl="1" indent="0">
              <a:lnSpc>
                <a:spcPct val="150000"/>
              </a:lnSpc>
              <a:buClr>
                <a:srgbClr val="000000"/>
              </a:buClr>
              <a:buSzPct val="70000"/>
              <a:buNone/>
            </a:pPr>
            <a:endParaRPr lang="en-US" altLang="ko-Kore-KR" sz="13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1047750" lvl="2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endParaRPr lang="en-US" altLang="ko-Kore-KR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</p:txBody>
      </p:sp>
      <p:cxnSp>
        <p:nvCxnSpPr>
          <p:cNvPr id="6" name="!!6">
            <a:extLst>
              <a:ext uri="{FF2B5EF4-FFF2-40B4-BE49-F238E27FC236}">
                <a16:creationId xmlns:a16="http://schemas.microsoft.com/office/drawing/2014/main" id="{5C3B424E-8DC1-37E5-DD5F-F831CC24F38B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563674" y="4348693"/>
            <a:ext cx="348040" cy="432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!!7">
            <a:extLst>
              <a:ext uri="{FF2B5EF4-FFF2-40B4-BE49-F238E27FC236}">
                <a16:creationId xmlns:a16="http://schemas.microsoft.com/office/drawing/2014/main" id="{EDB29BF2-7B24-5875-F199-F3340396FF86}"/>
              </a:ext>
            </a:extLst>
          </p:cNvPr>
          <p:cNvCxnSpPr>
            <a:cxnSpLocks/>
          </p:cNvCxnSpPr>
          <p:nvPr/>
        </p:nvCxnSpPr>
        <p:spPr>
          <a:xfrm>
            <a:off x="3923697" y="4353981"/>
            <a:ext cx="279856" cy="331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!!5">
            <a:extLst>
              <a:ext uri="{FF2B5EF4-FFF2-40B4-BE49-F238E27FC236}">
                <a16:creationId xmlns:a16="http://schemas.microsoft.com/office/drawing/2014/main" id="{A660A390-3EF1-4E33-2917-8DE4281E2192}"/>
              </a:ext>
            </a:extLst>
          </p:cNvPr>
          <p:cNvCxnSpPr>
            <a:cxnSpLocks/>
          </p:cNvCxnSpPr>
          <p:nvPr/>
        </p:nvCxnSpPr>
        <p:spPr>
          <a:xfrm>
            <a:off x="3569289" y="3892399"/>
            <a:ext cx="345967" cy="456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!!4">
            <a:extLst>
              <a:ext uri="{FF2B5EF4-FFF2-40B4-BE49-F238E27FC236}">
                <a16:creationId xmlns:a16="http://schemas.microsoft.com/office/drawing/2014/main" id="{31B4D5D5-9BC6-FC85-B0D1-ABA1673AE190}"/>
              </a:ext>
            </a:extLst>
          </p:cNvPr>
          <p:cNvCxnSpPr>
            <a:cxnSpLocks/>
          </p:cNvCxnSpPr>
          <p:nvPr/>
        </p:nvCxnSpPr>
        <p:spPr>
          <a:xfrm>
            <a:off x="3250830" y="3449755"/>
            <a:ext cx="312844" cy="413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!!3">
            <a:extLst>
              <a:ext uri="{FF2B5EF4-FFF2-40B4-BE49-F238E27FC236}">
                <a16:creationId xmlns:a16="http://schemas.microsoft.com/office/drawing/2014/main" id="{DBDAA3DB-AA5A-00C3-60F3-54E12D549CDE}"/>
              </a:ext>
            </a:extLst>
          </p:cNvPr>
          <p:cNvCxnSpPr>
            <a:cxnSpLocks/>
          </p:cNvCxnSpPr>
          <p:nvPr/>
        </p:nvCxnSpPr>
        <p:spPr>
          <a:xfrm flipV="1">
            <a:off x="2597732" y="3092352"/>
            <a:ext cx="301792" cy="386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!!2">
            <a:extLst>
              <a:ext uri="{FF2B5EF4-FFF2-40B4-BE49-F238E27FC236}">
                <a16:creationId xmlns:a16="http://schemas.microsoft.com/office/drawing/2014/main" id="{5485F9DA-8AE4-9570-81C4-84E75B125CE1}"/>
              </a:ext>
            </a:extLst>
          </p:cNvPr>
          <p:cNvCxnSpPr>
            <a:cxnSpLocks/>
          </p:cNvCxnSpPr>
          <p:nvPr/>
        </p:nvCxnSpPr>
        <p:spPr>
          <a:xfrm flipH="1" flipV="1">
            <a:off x="2904152" y="3036429"/>
            <a:ext cx="370115" cy="447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!!1">
            <a:extLst>
              <a:ext uri="{FF2B5EF4-FFF2-40B4-BE49-F238E27FC236}">
                <a16:creationId xmlns:a16="http://schemas.microsoft.com/office/drawing/2014/main" id="{07D49B16-5552-FE7B-C75B-15906268A4A0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2978964" y="2682124"/>
            <a:ext cx="543733" cy="3396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!!00">
            <a:extLst>
              <a:ext uri="{FF2B5EF4-FFF2-40B4-BE49-F238E27FC236}">
                <a16:creationId xmlns:a16="http://schemas.microsoft.com/office/drawing/2014/main" id="{A792544C-B029-AB8B-1941-2F728982579A}"/>
              </a:ext>
            </a:extLst>
          </p:cNvPr>
          <p:cNvSpPr/>
          <p:nvPr/>
        </p:nvSpPr>
        <p:spPr>
          <a:xfrm>
            <a:off x="3504231" y="2574449"/>
            <a:ext cx="141505" cy="14150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9" name="!!11">
            <a:extLst>
              <a:ext uri="{FF2B5EF4-FFF2-40B4-BE49-F238E27FC236}">
                <a16:creationId xmlns:a16="http://schemas.microsoft.com/office/drawing/2014/main" id="{483BBCC4-9653-F7C9-48C2-9A15D9AC5DEF}"/>
              </a:ext>
            </a:extLst>
          </p:cNvPr>
          <p:cNvSpPr/>
          <p:nvPr/>
        </p:nvSpPr>
        <p:spPr>
          <a:xfrm>
            <a:off x="2855925" y="2987906"/>
            <a:ext cx="141505" cy="14150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1" name="!!22">
            <a:extLst>
              <a:ext uri="{FF2B5EF4-FFF2-40B4-BE49-F238E27FC236}">
                <a16:creationId xmlns:a16="http://schemas.microsoft.com/office/drawing/2014/main" id="{C5C69ED4-C552-57FF-9905-11566217DF27}"/>
              </a:ext>
            </a:extLst>
          </p:cNvPr>
          <p:cNvSpPr/>
          <p:nvPr/>
        </p:nvSpPr>
        <p:spPr>
          <a:xfrm>
            <a:off x="3180078" y="3401364"/>
            <a:ext cx="141505" cy="14150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2" name="!!33">
            <a:extLst>
              <a:ext uri="{FF2B5EF4-FFF2-40B4-BE49-F238E27FC236}">
                <a16:creationId xmlns:a16="http://schemas.microsoft.com/office/drawing/2014/main" id="{2E18AB0F-63D8-FABC-8197-B425ECCA0931}"/>
              </a:ext>
            </a:extLst>
          </p:cNvPr>
          <p:cNvSpPr/>
          <p:nvPr/>
        </p:nvSpPr>
        <p:spPr>
          <a:xfrm>
            <a:off x="2531772" y="3412832"/>
            <a:ext cx="141505" cy="14150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3" name="!!44">
            <a:extLst>
              <a:ext uri="{FF2B5EF4-FFF2-40B4-BE49-F238E27FC236}">
                <a16:creationId xmlns:a16="http://schemas.microsoft.com/office/drawing/2014/main" id="{43B4A960-E488-0F0C-9691-35B1F4866CE5}"/>
              </a:ext>
            </a:extLst>
          </p:cNvPr>
          <p:cNvSpPr/>
          <p:nvPr/>
        </p:nvSpPr>
        <p:spPr>
          <a:xfrm>
            <a:off x="3504231" y="3814822"/>
            <a:ext cx="141505" cy="14150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4" name="!!55">
            <a:extLst>
              <a:ext uri="{FF2B5EF4-FFF2-40B4-BE49-F238E27FC236}">
                <a16:creationId xmlns:a16="http://schemas.microsoft.com/office/drawing/2014/main" id="{6A9D09CD-C0AF-A22F-4887-D957488DA361}"/>
              </a:ext>
            </a:extLst>
          </p:cNvPr>
          <p:cNvSpPr/>
          <p:nvPr/>
        </p:nvSpPr>
        <p:spPr>
          <a:xfrm>
            <a:off x="3840798" y="4261861"/>
            <a:ext cx="141505" cy="14150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5" name="!!66">
            <a:extLst>
              <a:ext uri="{FF2B5EF4-FFF2-40B4-BE49-F238E27FC236}">
                <a16:creationId xmlns:a16="http://schemas.microsoft.com/office/drawing/2014/main" id="{9B53BC28-1A7B-1088-1CAE-9A350AFB28E3}"/>
              </a:ext>
            </a:extLst>
          </p:cNvPr>
          <p:cNvSpPr/>
          <p:nvPr/>
        </p:nvSpPr>
        <p:spPr>
          <a:xfrm>
            <a:off x="3510029" y="4693775"/>
            <a:ext cx="141505" cy="14150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6" name="!!77">
            <a:extLst>
              <a:ext uri="{FF2B5EF4-FFF2-40B4-BE49-F238E27FC236}">
                <a16:creationId xmlns:a16="http://schemas.microsoft.com/office/drawing/2014/main" id="{B8869325-C5CC-F709-AC31-DE501B0BF97F}"/>
              </a:ext>
            </a:extLst>
          </p:cNvPr>
          <p:cNvSpPr/>
          <p:nvPr/>
        </p:nvSpPr>
        <p:spPr>
          <a:xfrm>
            <a:off x="4184719" y="4670850"/>
            <a:ext cx="141505" cy="14150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63116057-96A0-7439-B870-EBD8961B6F13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6312263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그래프</a:t>
            </a: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ko-KR" altLang="en-US" sz="2100" spc="-100" dirty="0">
                <a:latin typeface="NanumSquare Neo OTF Bold" pitchFamily="2" charset="-127"/>
                <a:ea typeface="NanumSquare Neo OTF Bold" pitchFamily="2" charset="-127"/>
              </a:rPr>
              <a:t>깊이우선탐색</a:t>
            </a:r>
            <a:r>
              <a:rPr lang="en-US" altLang="ko-KR" sz="2100" spc="-100" dirty="0">
                <a:latin typeface="NanumSquare Neo OTF Bold" pitchFamily="2" charset="-127"/>
                <a:ea typeface="NanumSquare Neo OTF Bold" pitchFamily="2" charset="-127"/>
              </a:rPr>
              <a:t>(DFS, Depth-First Search)</a:t>
            </a:r>
            <a:endParaRPr lang="ko-KR" altLang="en-US" sz="2100" spc="-100" dirty="0">
              <a:latin typeface="NanumSquare Neo OTF Bold" pitchFamily="2" charset="-127"/>
              <a:ea typeface="NanumSquare Neo OTF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7691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ED20B8B-1D69-2015-FE63-0474CCFF51DC}"/>
              </a:ext>
            </a:extLst>
          </p:cNvPr>
          <p:cNvSpPr/>
          <p:nvPr/>
        </p:nvSpPr>
        <p:spPr>
          <a:xfrm>
            <a:off x="969775" y="1314626"/>
            <a:ext cx="1587641" cy="15377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547088" y="914194"/>
            <a:ext cx="6110651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개체와 </a:t>
            </a:r>
            <a:r>
              <a:rPr lang="ko-KR" altLang="en-US" sz="1500" b="1" dirty="0" err="1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개체간의</a:t>
            </a:r>
            <a:r>
              <a:rPr lang="ko-KR" altLang="en-US" sz="15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 관계를 표현하는 자료구조</a:t>
            </a:r>
            <a:endParaRPr lang="en-US" altLang="ko-KR" sz="1500" b="1" dirty="0">
              <a:solidFill>
                <a:srgbClr val="000000"/>
              </a:solidFill>
              <a:latin typeface="NanumSquare Neo OTF Bold" pitchFamily="2" charset="-127"/>
              <a:ea typeface="NanumSquare Neo OTF Bold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개체</a:t>
            </a:r>
            <a:r>
              <a:rPr lang="en-US" altLang="ko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</a:t>
            </a:r>
            <a:r>
              <a:rPr lang="ko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정점</a:t>
            </a:r>
            <a:r>
              <a:rPr lang="en-US" altLang="ko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</a:t>
            </a:r>
            <a:r>
              <a:rPr lang="en-US" altLang="ko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Vertex), </a:t>
            </a:r>
            <a:r>
              <a:rPr lang="ko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관계</a:t>
            </a:r>
            <a:r>
              <a:rPr lang="en-US" altLang="ko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</a:t>
            </a:r>
            <a:r>
              <a:rPr lang="ko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간선</a:t>
            </a:r>
            <a:r>
              <a:rPr lang="en-US" altLang="ko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</a:t>
            </a:r>
            <a:r>
              <a:rPr lang="en-US" altLang="ko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Edge)</a:t>
            </a:r>
            <a:endParaRPr lang="en-US" altLang="ko-KR" sz="1300" b="1" dirty="0">
              <a:solidFill>
                <a:srgbClr val="000000"/>
              </a:solidFill>
              <a:latin typeface="NanumSquare Neo OTF Bold" pitchFamily="2" charset="-127"/>
              <a:ea typeface="NanumSquare Neo OTF Bold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정점은 관계의 주체가 되는 모든 데이터</a:t>
            </a:r>
            <a:endParaRPr lang="en-US" altLang="ko-KR" sz="1500" b="1" dirty="0">
              <a:solidFill>
                <a:srgbClr val="000000"/>
              </a:solidFill>
              <a:latin typeface="NanumSquare Neo OTF Bold" pitchFamily="2" charset="-127"/>
              <a:ea typeface="NanumSquare Neo OTF Bold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개체가 갖는 고유</a:t>
            </a:r>
            <a:r>
              <a:rPr lang="en-US" altLang="ko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</a:t>
            </a:r>
            <a:r>
              <a:rPr lang="ko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값</a:t>
            </a:r>
            <a:r>
              <a:rPr lang="en-US" altLang="ko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상태</a:t>
            </a:r>
            <a:r>
              <a:rPr lang="en-US" altLang="ko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</a:t>
            </a:r>
            <a:r>
              <a:rPr lang="ko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값</a:t>
            </a:r>
            <a:endParaRPr lang="en-US" altLang="ko-KR" sz="13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419100" lvl="1" indent="0">
              <a:lnSpc>
                <a:spcPct val="150000"/>
              </a:lnSpc>
              <a:buClr>
                <a:srgbClr val="000000"/>
              </a:buClr>
              <a:buSzPct val="70000"/>
              <a:buNone/>
            </a:pPr>
            <a:endParaRPr lang="en-US" altLang="ko-KR" sz="1300" b="1" dirty="0">
              <a:solidFill>
                <a:srgbClr val="000000"/>
              </a:solidFill>
              <a:latin typeface="NanumSquare Neo OTF Bold" pitchFamily="2" charset="-127"/>
              <a:ea typeface="NanumSquare Neo OTF Bold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2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간선은 방향이 있는</a:t>
            </a:r>
            <a:r>
              <a:rPr lang="en-US" altLang="ko-KR" sz="12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(</a:t>
            </a:r>
            <a:r>
              <a:rPr lang="ko-KR" altLang="en-US" sz="12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유향</a:t>
            </a:r>
            <a:r>
              <a:rPr lang="en-US" altLang="ko-KR" sz="12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,</a:t>
            </a:r>
            <a:r>
              <a:rPr lang="ko-KR" altLang="en-US" sz="12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 </a:t>
            </a:r>
            <a:r>
              <a:rPr lang="en-US" altLang="ko-KR" sz="12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Directed), </a:t>
            </a:r>
            <a:r>
              <a:rPr lang="ko-KR" altLang="en-US" sz="12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없는</a:t>
            </a:r>
            <a:r>
              <a:rPr lang="en-US" altLang="ko-KR" sz="12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(</a:t>
            </a:r>
            <a:r>
              <a:rPr lang="ko-KR" altLang="en-US" sz="1200" b="1" dirty="0" err="1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무향</a:t>
            </a:r>
            <a:r>
              <a:rPr lang="en-US" altLang="ko-KR" sz="12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,</a:t>
            </a:r>
            <a:r>
              <a:rPr lang="ko-KR" altLang="en-US" sz="12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 </a:t>
            </a:r>
            <a:r>
              <a:rPr lang="en-US" altLang="ko-KR" sz="12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Undirected)</a:t>
            </a:r>
            <a:r>
              <a:rPr lang="ko-KR" altLang="en-US" sz="12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 간선으로 구분</a:t>
            </a:r>
            <a:endParaRPr lang="en-US" altLang="ko-KR" sz="1200" b="1" dirty="0">
              <a:solidFill>
                <a:srgbClr val="000000"/>
              </a:solidFill>
              <a:latin typeface="NanumSquare Neo OTF Bold" pitchFamily="2" charset="-127"/>
              <a:ea typeface="NanumSquare Neo OTF Bold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무향</a:t>
            </a:r>
            <a:r>
              <a:rPr lang="ko-KR" altLang="en-US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간선은 양방향 간선으로 생각해볼 수 있다</a:t>
            </a:r>
            <a:r>
              <a:rPr lang="en-US" altLang="ko-KR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.</a:t>
            </a:r>
            <a:endParaRPr lang="en-US" altLang="ko-KR" b="1" dirty="0">
              <a:solidFill>
                <a:srgbClr val="000000"/>
              </a:solidFill>
              <a:latin typeface="NanumSquare Neo OTF Bold" pitchFamily="2" charset="-127"/>
              <a:ea typeface="NanumSquare Neo OTF Bold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2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간선은 가중치</a:t>
            </a:r>
            <a:r>
              <a:rPr lang="en-US" altLang="ko-KR" sz="12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(weight)</a:t>
            </a:r>
            <a:r>
              <a:rPr lang="ko-KR" altLang="en-US" sz="12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가 있는</a:t>
            </a:r>
            <a:r>
              <a:rPr lang="en-US" altLang="ko-KR" sz="12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(</a:t>
            </a:r>
            <a:r>
              <a:rPr lang="ko-KR" altLang="en-US" sz="12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가중</a:t>
            </a:r>
            <a:r>
              <a:rPr lang="en-US" altLang="ko-KR" sz="12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,</a:t>
            </a:r>
            <a:r>
              <a:rPr lang="ko-KR" altLang="en-US" sz="12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 </a:t>
            </a:r>
            <a:r>
              <a:rPr lang="en-US" altLang="ko-KR" sz="12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Weighted), </a:t>
            </a:r>
            <a:r>
              <a:rPr lang="ko-KR" altLang="en-US" sz="12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없는</a:t>
            </a:r>
            <a:r>
              <a:rPr lang="en-US" altLang="ko-KR" sz="12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(</a:t>
            </a:r>
            <a:r>
              <a:rPr lang="ko-KR" altLang="en-US" sz="1200" b="1" dirty="0" err="1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비가중</a:t>
            </a:r>
            <a:r>
              <a:rPr lang="en-US" altLang="ko-KR" sz="12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,</a:t>
            </a:r>
            <a:r>
              <a:rPr lang="ko-KR" altLang="en-US" sz="12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 </a:t>
            </a:r>
            <a:r>
              <a:rPr lang="en-US" altLang="ko-KR" sz="12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Unweighted)</a:t>
            </a:r>
            <a:r>
              <a:rPr lang="ko-KR" altLang="en-US" sz="12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 간선으로 구분</a:t>
            </a:r>
            <a:endParaRPr lang="en-US" altLang="ko-KR" sz="1200" b="1" dirty="0">
              <a:solidFill>
                <a:srgbClr val="000000"/>
              </a:solidFill>
              <a:latin typeface="NanumSquare Neo OTF Bold" pitchFamily="2" charset="-127"/>
              <a:ea typeface="NanumSquare Neo OTF Bold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무향</a:t>
            </a:r>
            <a:r>
              <a:rPr lang="ko-KR" altLang="en-US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간선은 양방향 간선으로 생각해볼 수 있다</a:t>
            </a:r>
            <a:r>
              <a:rPr lang="en-US" altLang="ko-KR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.</a:t>
            </a:r>
            <a:endParaRPr lang="en-US" altLang="ko-KR" b="1" dirty="0">
              <a:solidFill>
                <a:srgbClr val="000000"/>
              </a:solidFill>
              <a:latin typeface="NanumSquare Neo OTF Bold" pitchFamily="2" charset="-127"/>
              <a:ea typeface="NanumSquare Neo OTF Bold" pitchFamily="2" charset="-127"/>
              <a:cs typeface="Arial"/>
              <a:sym typeface="Arial"/>
            </a:endParaRPr>
          </a:p>
          <a:p>
            <a:pPr marL="419100" lvl="1" indent="0">
              <a:lnSpc>
                <a:spcPct val="150000"/>
              </a:lnSpc>
              <a:buClr>
                <a:srgbClr val="000000"/>
              </a:buClr>
              <a:buSzPct val="70000"/>
              <a:buNone/>
            </a:pPr>
            <a:endParaRPr lang="en-US" altLang="ko-KR" sz="13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그래프</a:t>
            </a: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dirty="0">
                <a:latin typeface="NanumSquare Neo OTF Bold" pitchFamily="2" charset="-127"/>
                <a:ea typeface="NanumSquare Neo OTF Bold" pitchFamily="2" charset="-127"/>
              </a:rPr>
              <a:t>basic</a:t>
            </a:r>
            <a:endParaRPr lang="ko-KR" altLang="en-US" sz="2100" dirty="0">
              <a:latin typeface="NanumSquare Neo OTF Bold" pitchFamily="2" charset="-127"/>
              <a:ea typeface="NanumSquare Neo OTF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2857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547088" y="914194"/>
            <a:ext cx="5997403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-US" altLang="ko-KR" sz="15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Tree</a:t>
            </a:r>
            <a:r>
              <a:rPr lang="ko-KR" altLang="en-US" sz="15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에서의 </a:t>
            </a:r>
            <a:r>
              <a:rPr lang="en-US" altLang="ko-KR" sz="15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Traversal</a:t>
            </a: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규칙에 따라 저장된 트리에서</a:t>
            </a:r>
            <a:r>
              <a:rPr lang="en-US" altLang="ko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 </a:t>
            </a:r>
            <a:r>
              <a:rPr lang="ko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원하는 데이터의 조건에 따라 </a:t>
            </a:r>
            <a:r>
              <a:rPr lang="en-US" altLang="ko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child</a:t>
            </a:r>
            <a:r>
              <a:rPr lang="ko-KR" altLang="en-US" sz="13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를</a:t>
            </a:r>
            <a:r>
              <a:rPr lang="ko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선택</a:t>
            </a:r>
          </a:p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-US" altLang="ko-KR" sz="15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Graph</a:t>
            </a:r>
            <a:r>
              <a:rPr lang="ko-KR" altLang="en-US" sz="15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에서의 </a:t>
            </a:r>
            <a:r>
              <a:rPr lang="en-US" altLang="ko-KR" sz="15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Traversal</a:t>
            </a: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ore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인접하지 않은 정점이라면</a:t>
            </a:r>
            <a:r>
              <a:rPr lang="en-US" altLang="ko-Kore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 </a:t>
            </a:r>
            <a:r>
              <a:rPr lang="ko-Kore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경로</a:t>
            </a:r>
            <a:r>
              <a:rPr lang="en-US" altLang="ko-Kore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(path)</a:t>
            </a:r>
            <a:r>
              <a:rPr lang="ko-Kore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를 따라 원하는 데이터를 찾아야함</a:t>
            </a:r>
            <a:endParaRPr lang="en-US" altLang="ko-Kore-KR" sz="13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ore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전략없이 탐색한다면</a:t>
            </a:r>
            <a:r>
              <a:rPr lang="en-US" altLang="ko-Kore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 </a:t>
            </a:r>
            <a:r>
              <a:rPr lang="ko-Kore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같은 경로를 계속 반복할지도 모른다</a:t>
            </a:r>
            <a:endParaRPr lang="en-US" altLang="ko-Kore-KR" sz="13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300" u="sng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BFS(Breadth-First Search)</a:t>
            </a: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300" u="sng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DFS(Depth-First Search)</a:t>
            </a:r>
          </a:p>
          <a:p>
            <a:pPr marL="419100" lvl="1" indent="0">
              <a:lnSpc>
                <a:spcPct val="150000"/>
              </a:lnSpc>
              <a:buClr>
                <a:srgbClr val="000000"/>
              </a:buClr>
              <a:buSzPct val="70000"/>
              <a:buNone/>
            </a:pPr>
            <a:endParaRPr lang="en-US" altLang="ko-KR" sz="13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그래프</a:t>
            </a: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dirty="0">
                <a:latin typeface="NanumSquare Neo OTF Bold" pitchFamily="2" charset="-127"/>
                <a:ea typeface="NanumSquare Neo OTF Bold" pitchFamily="2" charset="-127"/>
              </a:rPr>
              <a:t>BFS</a:t>
            </a:r>
            <a:endParaRPr lang="ko-KR" altLang="en-US" sz="2100" dirty="0">
              <a:latin typeface="NanumSquare Neo OTF Bold" pitchFamily="2" charset="-127"/>
              <a:ea typeface="NanumSquare Neo OTF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4468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직선 연결선[R] 52">
            <a:extLst>
              <a:ext uri="{FF2B5EF4-FFF2-40B4-BE49-F238E27FC236}">
                <a16:creationId xmlns:a16="http://schemas.microsoft.com/office/drawing/2014/main" id="{FAC566E9-E93A-497A-6D87-173B092251D2}"/>
              </a:ext>
            </a:extLst>
          </p:cNvPr>
          <p:cNvCxnSpPr>
            <a:cxnSpLocks/>
          </p:cNvCxnSpPr>
          <p:nvPr/>
        </p:nvCxnSpPr>
        <p:spPr>
          <a:xfrm flipV="1">
            <a:off x="4390789" y="3569215"/>
            <a:ext cx="243668" cy="483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F1C72222-4DFD-BD83-68AF-CDB2F0F1214C}"/>
              </a:ext>
            </a:extLst>
          </p:cNvPr>
          <p:cNvCxnSpPr>
            <a:cxnSpLocks/>
          </p:cNvCxnSpPr>
          <p:nvPr/>
        </p:nvCxnSpPr>
        <p:spPr>
          <a:xfrm>
            <a:off x="4707898" y="3537941"/>
            <a:ext cx="1461940" cy="421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2D826F80-B5D1-8400-C7CB-1FA82C50BBE1}"/>
              </a:ext>
            </a:extLst>
          </p:cNvPr>
          <p:cNvCxnSpPr>
            <a:cxnSpLocks/>
          </p:cNvCxnSpPr>
          <p:nvPr/>
        </p:nvCxnSpPr>
        <p:spPr>
          <a:xfrm flipH="1" flipV="1">
            <a:off x="5802598" y="4165377"/>
            <a:ext cx="228545" cy="4326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96BB2177-A72B-8E25-2C57-2DACC3AD7438}"/>
              </a:ext>
            </a:extLst>
          </p:cNvPr>
          <p:cNvCxnSpPr>
            <a:cxnSpLocks/>
          </p:cNvCxnSpPr>
          <p:nvPr/>
        </p:nvCxnSpPr>
        <p:spPr>
          <a:xfrm flipH="1">
            <a:off x="5826818" y="3964568"/>
            <a:ext cx="367243" cy="176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9F2C4A89-87DA-28E4-BD9F-81E1D660EA82}"/>
              </a:ext>
            </a:extLst>
          </p:cNvPr>
          <p:cNvCxnSpPr>
            <a:cxnSpLocks/>
          </p:cNvCxnSpPr>
          <p:nvPr/>
        </p:nvCxnSpPr>
        <p:spPr>
          <a:xfrm flipH="1">
            <a:off x="5438868" y="4154222"/>
            <a:ext cx="363932" cy="14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0CC5E2B9-15AC-20A0-DB93-65E9D5FFBD3A}"/>
              </a:ext>
            </a:extLst>
          </p:cNvPr>
          <p:cNvCxnSpPr>
            <a:cxnSpLocks/>
          </p:cNvCxnSpPr>
          <p:nvPr/>
        </p:nvCxnSpPr>
        <p:spPr>
          <a:xfrm flipH="1" flipV="1">
            <a:off x="5134834" y="4145014"/>
            <a:ext cx="255791" cy="133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1EFA0A13-4A08-1F95-8EF0-ACCBD43FC8A9}"/>
              </a:ext>
            </a:extLst>
          </p:cNvPr>
          <p:cNvCxnSpPr>
            <a:cxnSpLocks/>
          </p:cNvCxnSpPr>
          <p:nvPr/>
        </p:nvCxnSpPr>
        <p:spPr>
          <a:xfrm flipH="1" flipV="1">
            <a:off x="4803320" y="3770244"/>
            <a:ext cx="289584" cy="362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E27D9580-6C65-6343-E05B-2DF010BF6A63}"/>
              </a:ext>
            </a:extLst>
          </p:cNvPr>
          <p:cNvCxnSpPr>
            <a:cxnSpLocks/>
          </p:cNvCxnSpPr>
          <p:nvPr/>
        </p:nvCxnSpPr>
        <p:spPr>
          <a:xfrm>
            <a:off x="4713502" y="3578830"/>
            <a:ext cx="97069" cy="142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82DCBA9F-1EB6-5DD1-BA9A-4ED93F9F3E80}"/>
              </a:ext>
            </a:extLst>
          </p:cNvPr>
          <p:cNvCxnSpPr>
            <a:cxnSpLocks/>
          </p:cNvCxnSpPr>
          <p:nvPr/>
        </p:nvCxnSpPr>
        <p:spPr>
          <a:xfrm flipV="1">
            <a:off x="4377897" y="3831257"/>
            <a:ext cx="415069" cy="267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3" name="Google Shape;93;p1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47088" y="914194"/>
                <a:ext cx="6003935" cy="3921087"/>
              </a:xfrm>
              <a:prstGeom prst="rect">
                <a:avLst/>
              </a:prstGeom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pPr marL="361950" indent="-285750">
                  <a:lnSpc>
                    <a:spcPct val="250000"/>
                  </a:lnSpc>
                  <a:buClr>
                    <a:srgbClr val="000000"/>
                  </a:buClr>
                  <a:buSzPts val="2000"/>
                  <a:buBlip>
                    <a:blip r:embed="rId3"/>
                  </a:buBlip>
                </a:pPr>
                <a:r>
                  <a:rPr lang="ko-Kore-KR" altLang="en-US" sz="1500" b="1" dirty="0">
                    <a:solidFill>
                      <a:srgbClr val="000000"/>
                    </a:solidFill>
                    <a:latin typeface="NanumSquare Neo OTF Bold" pitchFamily="2" charset="-127"/>
                    <a:ea typeface="NanumSquare Neo OTF Bold" pitchFamily="2" charset="-127"/>
                    <a:cs typeface="Arial"/>
                    <a:sym typeface="Arial"/>
                  </a:rPr>
                  <a:t>어떤 그래프</a:t>
                </a:r>
                <a:r>
                  <a:rPr lang="en-US" altLang="ko-Kore-KR" sz="1500" b="1" dirty="0">
                    <a:solidFill>
                      <a:srgbClr val="000000"/>
                    </a:solidFill>
                    <a:latin typeface="NanumSquare Neo OTF Bold" pitchFamily="2" charset="-127"/>
                    <a:ea typeface="NanumSquare Neo OTF Bold" pitchFamily="2" charset="-127"/>
                    <a:cs typeface="Arial"/>
                    <a:sym typeface="Arial"/>
                  </a:rPr>
                  <a:t> G = (V, E)</a:t>
                </a:r>
                <a:r>
                  <a:rPr lang="ko-Kore-KR" altLang="en-US" sz="1500" b="1" dirty="0">
                    <a:solidFill>
                      <a:srgbClr val="000000"/>
                    </a:solidFill>
                    <a:latin typeface="NanumSquare Neo OTF Bold" pitchFamily="2" charset="-127"/>
                    <a:ea typeface="NanumSquare Neo OTF Bold" pitchFamily="2" charset="-127"/>
                    <a:cs typeface="Arial"/>
                    <a:sym typeface="Arial"/>
                  </a:rPr>
                  <a:t>를 생각하자</a:t>
                </a:r>
                <a:endParaRPr lang="en-US" altLang="ko-KR" sz="1500" b="1" dirty="0">
                  <a:solidFill>
                    <a:srgbClr val="000000"/>
                  </a:solidFill>
                  <a:latin typeface="NanumSquare Neo OTF Bold" pitchFamily="2" charset="-127"/>
                  <a:ea typeface="NanumSquare Neo OTF Bold" pitchFamily="2" charset="-127"/>
                  <a:cs typeface="Arial"/>
                  <a:sym typeface="Arial"/>
                </a:endParaRPr>
              </a:p>
              <a:p>
                <a:pPr marL="704850" lvl="1" indent="-285750">
                  <a:lnSpc>
                    <a:spcPct val="150000"/>
                  </a:lnSpc>
                  <a:buClr>
                    <a:srgbClr val="000000"/>
                  </a:buClr>
                  <a:buSzPct val="70000"/>
                  <a:buBlip>
                    <a:blip r:embed="rId4"/>
                  </a:buBlip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3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pple SD Gothic Neo Thin" panose="02000300000000000000" pitchFamily="2" charset="-127"/>
                            <a:cs typeface="Arial"/>
                            <a:sym typeface="Arial"/>
                          </a:rPr>
                        </m:ctrlPr>
                      </m:sSupPr>
                      <m:e>
                        <m:r>
                          <a:rPr lang="en-US" altLang="ko-KR" sz="13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pple SD Gothic Neo Thin" panose="02000300000000000000" pitchFamily="2" charset="-127"/>
                            <a:cs typeface="Arial"/>
                            <a:sym typeface="Arial"/>
                          </a:rPr>
                          <m:t>𝑠</m:t>
                        </m:r>
                      </m:e>
                      <m:sup>
                        <m:r>
                          <a:rPr lang="en-US" altLang="ko-KR" sz="13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  <a:sym typeface="Arial"/>
                          </a:rPr>
                          <m:t>∀</m:t>
                        </m:r>
                      </m:sup>
                    </m:sSup>
                    <m:r>
                      <a:rPr lang="en-US" altLang="ko-KR" sz="13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rPr>
                      <m:t>∈</m:t>
                    </m:r>
                    <m:r>
                      <a:rPr lang="en-US" altLang="ko-KR" sz="13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rPr>
                      <m:t>𝑉</m:t>
                    </m:r>
                  </m:oMath>
                </a14:m>
                <a:r>
                  <a:rPr lang="ko-KR" altLang="en-US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로부터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, 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도달가능한 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“</a:t>
                </a:r>
                <a:r>
                  <a:rPr lang="ko-KR" altLang="en-US" sz="1300" b="1" dirty="0">
                    <a:solidFill>
                      <a:srgbClr val="000000"/>
                    </a:solidFill>
                    <a:latin typeface="NanumSquare Neo OTF Bold" pitchFamily="2" charset="-127"/>
                    <a:ea typeface="NanumSquare Neo OTF Bold" pitchFamily="2" charset="-127"/>
                    <a:cs typeface="Arial"/>
                    <a:sym typeface="Arial"/>
                  </a:rPr>
                  <a:t>모든</a:t>
                </a:r>
                <a:r>
                  <a:rPr lang="en-US" altLang="ko-KR" sz="1300" b="1" dirty="0">
                    <a:solidFill>
                      <a:srgbClr val="000000"/>
                    </a:solidFill>
                    <a:latin typeface="NanumSquare Neo OTF Bold" pitchFamily="2" charset="-127"/>
                    <a:ea typeface="NanumSquare Neo OTF Bold" pitchFamily="2" charset="-127"/>
                    <a:cs typeface="Arial"/>
                    <a:sym typeface="Arial"/>
                  </a:rPr>
                  <a:t>”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 </a:t>
                </a:r>
                <a:r>
                  <a:rPr lang="en-US" altLang="ko-KR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vertex</a:t>
                </a:r>
                <a:r>
                  <a:rPr lang="ko-KR" altLang="en-US" sz="1300" dirty="0" err="1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를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 </a:t>
                </a:r>
                <a:r>
                  <a:rPr lang="en-US" altLang="ko-KR" sz="1300" b="1" dirty="0">
                    <a:solidFill>
                      <a:srgbClr val="000000"/>
                    </a:solidFill>
                    <a:latin typeface="NanumSquare Neo OTF Bold" pitchFamily="2" charset="-127"/>
                    <a:ea typeface="NanumSquare Neo OTF Bold" pitchFamily="2" charset="-127"/>
                    <a:cs typeface="Arial"/>
                    <a:sym typeface="Arial"/>
                  </a:rPr>
                  <a:t>“</a:t>
                </a:r>
                <a:r>
                  <a:rPr lang="ko-KR" altLang="en-US" sz="1300" b="1" dirty="0">
                    <a:solidFill>
                      <a:srgbClr val="000000"/>
                    </a:solidFill>
                    <a:latin typeface="NanumSquare Neo OTF Bold" pitchFamily="2" charset="-127"/>
                    <a:ea typeface="NanumSquare Neo OTF Bold" pitchFamily="2" charset="-127"/>
                    <a:cs typeface="Arial"/>
                    <a:sym typeface="Arial"/>
                  </a:rPr>
                  <a:t>발견</a:t>
                </a:r>
                <a:r>
                  <a:rPr lang="en-US" altLang="ko-KR" sz="1300" b="1" dirty="0">
                    <a:solidFill>
                      <a:srgbClr val="000000"/>
                    </a:solidFill>
                    <a:latin typeface="NanumSquare Neo OTF Bold" pitchFamily="2" charset="-127"/>
                    <a:ea typeface="NanumSquare Neo OTF Bold" pitchFamily="2" charset="-127"/>
                    <a:cs typeface="Arial"/>
                    <a:sym typeface="Arial"/>
                  </a:rPr>
                  <a:t>”</a:t>
                </a:r>
                <a:r>
                  <a:rPr lang="ko-KR" altLang="en-US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하기위해 탐색</a:t>
                </a:r>
              </a:p>
              <a:p>
                <a:pPr marL="361950" indent="-285750">
                  <a:lnSpc>
                    <a:spcPct val="250000"/>
                  </a:lnSpc>
                  <a:buClr>
                    <a:srgbClr val="000000"/>
                  </a:buClr>
                  <a:buSzPts val="2000"/>
                  <a:buBlip>
                    <a:blip r:embed="rId3"/>
                  </a:buBlip>
                </a:pPr>
                <a:r>
                  <a:rPr lang="ko-KR" altLang="en-US" sz="1500" b="1" dirty="0">
                    <a:solidFill>
                      <a:srgbClr val="000000"/>
                    </a:solidFill>
                    <a:latin typeface="NanumSquare Neo OTF Bold" pitchFamily="2" charset="-127"/>
                    <a:ea typeface="NanumSquare Neo OTF Bold" pitchFamily="2" charset="-127"/>
                    <a:cs typeface="Arial"/>
                    <a:sym typeface="Arial"/>
                  </a:rPr>
                  <a:t>왜 </a:t>
                </a:r>
                <a:r>
                  <a:rPr lang="en-US" altLang="ko-KR" sz="1500" b="1" dirty="0">
                    <a:solidFill>
                      <a:srgbClr val="000000"/>
                    </a:solidFill>
                    <a:latin typeface="NanumSquare Neo OTF Bold" pitchFamily="2" charset="-127"/>
                    <a:ea typeface="NanumSquare Neo OTF Bold" pitchFamily="2" charset="-127"/>
                    <a:cs typeface="Arial"/>
                    <a:sym typeface="Arial"/>
                  </a:rPr>
                  <a:t>“</a:t>
                </a:r>
                <a:r>
                  <a:rPr lang="ko-KR" altLang="en-US" sz="1500" b="1" dirty="0">
                    <a:solidFill>
                      <a:srgbClr val="000000"/>
                    </a:solidFill>
                    <a:latin typeface="NanumSquare Neo OTF Bold" pitchFamily="2" charset="-127"/>
                    <a:ea typeface="NanumSquare Neo OTF Bold" pitchFamily="2" charset="-127"/>
                    <a:cs typeface="Arial"/>
                    <a:sym typeface="Arial"/>
                  </a:rPr>
                  <a:t>너비우선</a:t>
                </a:r>
                <a:r>
                  <a:rPr lang="en-US" altLang="ko-KR" sz="1500" b="1" dirty="0">
                    <a:solidFill>
                      <a:srgbClr val="000000"/>
                    </a:solidFill>
                    <a:latin typeface="NanumSquare Neo OTF Bold" pitchFamily="2" charset="-127"/>
                    <a:ea typeface="NanumSquare Neo OTF Bold" pitchFamily="2" charset="-127"/>
                    <a:cs typeface="Arial"/>
                    <a:sym typeface="Arial"/>
                  </a:rPr>
                  <a:t>”</a:t>
                </a:r>
                <a:r>
                  <a:rPr lang="ko-KR" altLang="en-US" sz="1500" b="1" dirty="0">
                    <a:solidFill>
                      <a:srgbClr val="000000"/>
                    </a:solidFill>
                    <a:latin typeface="NanumSquare Neo OTF Bold" pitchFamily="2" charset="-127"/>
                    <a:ea typeface="NanumSquare Neo OTF Bold" pitchFamily="2" charset="-127"/>
                    <a:cs typeface="Arial"/>
                    <a:sym typeface="Arial"/>
                  </a:rPr>
                  <a:t> 탐색인가</a:t>
                </a:r>
                <a:endParaRPr lang="en-US" altLang="ko-KR" sz="1500" b="1" dirty="0">
                  <a:solidFill>
                    <a:srgbClr val="000000"/>
                  </a:solidFill>
                  <a:latin typeface="NanumSquare Neo OTF Bold" pitchFamily="2" charset="-127"/>
                  <a:ea typeface="NanumSquare Neo OTF Bold" pitchFamily="2" charset="-127"/>
                  <a:cs typeface="Arial"/>
                  <a:sym typeface="Arial"/>
                </a:endParaRPr>
              </a:p>
              <a:p>
                <a:pPr marL="704850" lvl="1" indent="-285750">
                  <a:lnSpc>
                    <a:spcPct val="150000"/>
                  </a:lnSpc>
                  <a:buClr>
                    <a:srgbClr val="000000"/>
                  </a:buClr>
                  <a:buSzPct val="70000"/>
                  <a:buBlip>
                    <a:blip r:embed="rId4"/>
                  </a:buBlip>
                </a:pPr>
                <a:r>
                  <a:rPr lang="en-US" altLang="ko-Kore-KR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“</a:t>
                </a:r>
                <a:r>
                  <a:rPr lang="ko-Kore-KR" altLang="en-US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발견</a:t>
                </a:r>
                <a:r>
                  <a:rPr lang="en-US" altLang="ko-Kore-KR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”</a:t>
                </a:r>
                <a:r>
                  <a:rPr lang="ko-Kore-KR" altLang="en-US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한 정점과 </a:t>
                </a:r>
                <a:r>
                  <a:rPr lang="en-US" altLang="ko-Kore-KR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“</a:t>
                </a:r>
                <a:r>
                  <a:rPr lang="ko-Kore-KR" altLang="en-US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미발견</a:t>
                </a:r>
                <a:r>
                  <a:rPr lang="en-US" altLang="ko-Kore-KR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”</a:t>
                </a:r>
                <a:r>
                  <a:rPr lang="ko-Kore-KR" altLang="en-US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정점 사이의 경계를 </a:t>
                </a:r>
                <a:r>
                  <a:rPr lang="en-US" altLang="ko-Kore-KR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level</a:t>
                </a:r>
                <a:r>
                  <a:rPr lang="ko-Kore-KR" altLang="en-US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을 기준으로 넓게 확장</a:t>
                </a:r>
                <a:endParaRPr lang="en-US" altLang="ko-Kore-KR" sz="1300" dirty="0">
                  <a:solidFill>
                    <a:srgbClr val="000000"/>
                  </a:solidFill>
                  <a:latin typeface="NanumSquare Neo OTF Light" pitchFamily="2" charset="-127"/>
                  <a:ea typeface="NanumSquare Neo OTF Light" pitchFamily="2" charset="-127"/>
                  <a:cs typeface="Arial"/>
                  <a:sym typeface="Arial"/>
                </a:endParaRPr>
              </a:p>
              <a:p>
                <a:pPr marL="704850" lvl="1" indent="-285750">
                  <a:lnSpc>
                    <a:spcPct val="150000"/>
                  </a:lnSpc>
                  <a:buClr>
                    <a:srgbClr val="000000"/>
                  </a:buClr>
                  <a:buSzPct val="70000"/>
                  <a:buBlip>
                    <a:blip r:embed="rId4"/>
                  </a:buBlip>
                </a:pPr>
                <a:r>
                  <a:rPr lang="en-US" altLang="ko-Kore-KR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level K</a:t>
                </a:r>
                <a:r>
                  <a:rPr lang="ko-Kore-KR" altLang="en-US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에 있는 정점을 모두 </a:t>
                </a:r>
                <a:r>
                  <a:rPr lang="en-US" altLang="ko-Kore-KR" sz="1300" b="1" dirty="0">
                    <a:solidFill>
                      <a:srgbClr val="000000"/>
                    </a:solidFill>
                    <a:latin typeface="NanumSquare Neo OTF Bold" pitchFamily="2" charset="-127"/>
                    <a:ea typeface="NanumSquare Neo OTF Bold" pitchFamily="2" charset="-127"/>
                    <a:cs typeface="Arial"/>
                    <a:sym typeface="Arial"/>
                  </a:rPr>
                  <a:t>“</a:t>
                </a:r>
                <a:r>
                  <a:rPr lang="ko-Kore-KR" altLang="en-US" sz="1300" b="1" dirty="0">
                    <a:solidFill>
                      <a:srgbClr val="000000"/>
                    </a:solidFill>
                    <a:latin typeface="NanumSquare Neo OTF Bold" pitchFamily="2" charset="-127"/>
                    <a:ea typeface="NanumSquare Neo OTF Bold" pitchFamily="2" charset="-127"/>
                    <a:cs typeface="Arial"/>
                    <a:sym typeface="Arial"/>
                  </a:rPr>
                  <a:t>발견</a:t>
                </a:r>
                <a:r>
                  <a:rPr lang="en-US" altLang="ko-Kore-KR" sz="1300" b="1" dirty="0">
                    <a:solidFill>
                      <a:srgbClr val="000000"/>
                    </a:solidFill>
                    <a:latin typeface="NanumSquare Neo OTF Bold" pitchFamily="2" charset="-127"/>
                    <a:ea typeface="NanumSquare Neo OTF Bold" pitchFamily="2" charset="-127"/>
                    <a:cs typeface="Arial"/>
                    <a:sym typeface="Arial"/>
                  </a:rPr>
                  <a:t>”</a:t>
                </a:r>
                <a:r>
                  <a:rPr lang="ko-Kore-KR" altLang="en-US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 후 </a:t>
                </a:r>
                <a:r>
                  <a:rPr lang="en-US" altLang="ko-Kore-KR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level K+1</a:t>
                </a:r>
                <a:r>
                  <a:rPr lang="ko-Kore-KR" altLang="en-US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의 정점을 </a:t>
                </a:r>
                <a:r>
                  <a:rPr lang="en-US" altLang="ko-Kore-KR" sz="1300" b="1" dirty="0">
                    <a:solidFill>
                      <a:srgbClr val="000000"/>
                    </a:solidFill>
                    <a:latin typeface="NanumSquare Neo OTF Bold" pitchFamily="2" charset="-127"/>
                    <a:ea typeface="NanumSquare Neo OTF Bold" pitchFamily="2" charset="-127"/>
                    <a:cs typeface="Arial"/>
                    <a:sym typeface="Arial"/>
                  </a:rPr>
                  <a:t>“</a:t>
                </a:r>
                <a:r>
                  <a:rPr lang="ko-Kore-KR" altLang="en-US" sz="1300" b="1" dirty="0">
                    <a:solidFill>
                      <a:srgbClr val="000000"/>
                    </a:solidFill>
                    <a:latin typeface="NanumSquare Neo OTF Bold" pitchFamily="2" charset="-127"/>
                    <a:ea typeface="NanumSquare Neo OTF Bold" pitchFamily="2" charset="-127"/>
                    <a:cs typeface="Arial"/>
                    <a:sym typeface="Arial"/>
                  </a:rPr>
                  <a:t>발견</a:t>
                </a:r>
                <a:r>
                  <a:rPr lang="en-US" altLang="ko-Kore-KR" sz="1300" b="1" dirty="0">
                    <a:solidFill>
                      <a:srgbClr val="000000"/>
                    </a:solidFill>
                    <a:latin typeface="NanumSquare Neo OTF Bold" pitchFamily="2" charset="-127"/>
                    <a:ea typeface="NanumSquare Neo OTF Bold" pitchFamily="2" charset="-127"/>
                    <a:cs typeface="Arial"/>
                    <a:sym typeface="Arial"/>
                  </a:rPr>
                  <a:t>”</a:t>
                </a:r>
              </a:p>
              <a:p>
                <a:pPr marL="419100" lvl="1" indent="0">
                  <a:lnSpc>
                    <a:spcPct val="150000"/>
                  </a:lnSpc>
                  <a:buClr>
                    <a:srgbClr val="000000"/>
                  </a:buClr>
                  <a:buSzPct val="70000"/>
                  <a:buNone/>
                </a:pPr>
                <a:endParaRPr lang="en-US" altLang="ko-Kore-KR" sz="1300" dirty="0">
                  <a:solidFill>
                    <a:srgbClr val="000000"/>
                  </a:solidFill>
                  <a:latin typeface="NanumSquare Neo OTF Light" pitchFamily="2" charset="-127"/>
                  <a:ea typeface="NanumSquare Neo OTF Light" pitchFamily="2" charset="-127"/>
                  <a:cs typeface="Arial"/>
                  <a:sym typeface="Arial"/>
                </a:endParaRPr>
              </a:p>
            </p:txBody>
          </p:sp>
        </mc:Choice>
        <mc:Fallback>
          <p:sp>
            <p:nvSpPr>
              <p:cNvPr id="93" name="Google Shape;93;p1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47088" y="914194"/>
                <a:ext cx="6003935" cy="39210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6312263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그래프</a:t>
            </a: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ko-KR" altLang="en-US" sz="2100" spc="-100" dirty="0">
                <a:latin typeface="NanumSquare Neo OTF Bold" pitchFamily="2" charset="-127"/>
                <a:ea typeface="NanumSquare Neo OTF Bold" pitchFamily="2" charset="-127"/>
              </a:rPr>
              <a:t>너비우선탐색</a:t>
            </a:r>
            <a:r>
              <a:rPr lang="en-US" altLang="ko-KR" sz="2100" spc="-100" dirty="0">
                <a:latin typeface="NanumSquare Neo OTF Bold" pitchFamily="2" charset="-127"/>
                <a:ea typeface="NanumSquare Neo OTF Bold" pitchFamily="2" charset="-127"/>
              </a:rPr>
              <a:t>(BFS, Breadth-First Search)</a:t>
            </a:r>
            <a:endParaRPr lang="ko-KR" altLang="en-US" sz="2100" spc="-100" dirty="0">
              <a:latin typeface="NanumSquare Neo OTF Bold" pitchFamily="2" charset="-127"/>
              <a:ea typeface="NanumSquare Neo OTF Bold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E14C7BB-B684-AC64-C3FB-FDF70A9E222D}"/>
              </a:ext>
            </a:extLst>
          </p:cNvPr>
          <p:cNvSpPr/>
          <p:nvPr/>
        </p:nvSpPr>
        <p:spPr>
          <a:xfrm>
            <a:off x="5003116" y="4025281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70FB9BD-ADEC-5C8F-AA68-F285F993DFFF}"/>
              </a:ext>
            </a:extLst>
          </p:cNvPr>
          <p:cNvGrpSpPr/>
          <p:nvPr/>
        </p:nvGrpSpPr>
        <p:grpSpPr>
          <a:xfrm>
            <a:off x="4373116" y="3395281"/>
            <a:ext cx="1440000" cy="1440000"/>
            <a:chOff x="1982150" y="3003486"/>
            <a:chExt cx="1440000" cy="1440000"/>
          </a:xfrm>
        </p:grpSpPr>
        <p:sp>
          <p:nvSpPr>
            <p:cNvPr id="8" name="도넛[D] 7">
              <a:extLst>
                <a:ext uri="{FF2B5EF4-FFF2-40B4-BE49-F238E27FC236}">
                  <a16:creationId xmlns:a16="http://schemas.microsoft.com/office/drawing/2014/main" id="{F64AB0A5-3F86-4305-03C8-A98ACC05A219}"/>
                </a:ext>
              </a:extLst>
            </p:cNvPr>
            <p:cNvSpPr/>
            <p:nvPr/>
          </p:nvSpPr>
          <p:spPr>
            <a:xfrm>
              <a:off x="2306150" y="3327486"/>
              <a:ext cx="792000" cy="792000"/>
            </a:xfrm>
            <a:prstGeom prst="donut">
              <a:avLst>
                <a:gd name="adj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도넛[D] 10">
              <a:extLst>
                <a:ext uri="{FF2B5EF4-FFF2-40B4-BE49-F238E27FC236}">
                  <a16:creationId xmlns:a16="http://schemas.microsoft.com/office/drawing/2014/main" id="{96BDEE7A-9A08-90D8-CD3D-CF1FEE41F99D}"/>
                </a:ext>
              </a:extLst>
            </p:cNvPr>
            <p:cNvSpPr/>
            <p:nvPr/>
          </p:nvSpPr>
          <p:spPr>
            <a:xfrm>
              <a:off x="1982150" y="3003486"/>
              <a:ext cx="1440000" cy="1440000"/>
            </a:xfrm>
            <a:prstGeom prst="donut">
              <a:avLst>
                <a:gd name="adj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타원 5">
            <a:extLst>
              <a:ext uri="{FF2B5EF4-FFF2-40B4-BE49-F238E27FC236}">
                <a16:creationId xmlns:a16="http://schemas.microsoft.com/office/drawing/2014/main" id="{0CB0377C-2072-30F6-4BF0-F886B846210C}"/>
              </a:ext>
            </a:extLst>
          </p:cNvPr>
          <p:cNvSpPr/>
          <p:nvPr/>
        </p:nvSpPr>
        <p:spPr>
          <a:xfrm>
            <a:off x="4746239" y="3719281"/>
            <a:ext cx="180000" cy="18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BC2476D-5855-99A7-BC68-2A0583614BFC}"/>
              </a:ext>
            </a:extLst>
          </p:cNvPr>
          <p:cNvSpPr/>
          <p:nvPr/>
        </p:nvSpPr>
        <p:spPr>
          <a:xfrm>
            <a:off x="5337348" y="4208222"/>
            <a:ext cx="180000" cy="18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A72C9CF-8B0F-0A01-436A-ABB20F8EBC89}"/>
              </a:ext>
            </a:extLst>
          </p:cNvPr>
          <p:cNvSpPr/>
          <p:nvPr/>
        </p:nvSpPr>
        <p:spPr>
          <a:xfrm>
            <a:off x="4275342" y="4015827"/>
            <a:ext cx="180000" cy="18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A156992-32D1-B916-57C8-D059DE7AAB4C}"/>
              </a:ext>
            </a:extLst>
          </p:cNvPr>
          <p:cNvSpPr/>
          <p:nvPr/>
        </p:nvSpPr>
        <p:spPr>
          <a:xfrm>
            <a:off x="4586335" y="3440311"/>
            <a:ext cx="180000" cy="18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FE637E6-3F6C-FB96-536F-F9593BFCD249}"/>
              </a:ext>
            </a:extLst>
          </p:cNvPr>
          <p:cNvSpPr/>
          <p:nvPr/>
        </p:nvSpPr>
        <p:spPr>
          <a:xfrm>
            <a:off x="5707734" y="4058872"/>
            <a:ext cx="180000" cy="18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B287D3E-F9E7-5C3F-6642-B8ABD7B65C70}"/>
              </a:ext>
            </a:extLst>
          </p:cNvPr>
          <p:cNvSpPr/>
          <p:nvPr/>
        </p:nvSpPr>
        <p:spPr>
          <a:xfrm>
            <a:off x="5946007" y="4519178"/>
            <a:ext cx="180000" cy="18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4BD8EB7-8E19-46C8-D0F9-2FDF50B117CC}"/>
              </a:ext>
            </a:extLst>
          </p:cNvPr>
          <p:cNvSpPr/>
          <p:nvPr/>
        </p:nvSpPr>
        <p:spPr>
          <a:xfrm>
            <a:off x="6132262" y="3865018"/>
            <a:ext cx="180000" cy="18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0961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3" name="Google Shape;93;p1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47088" y="914194"/>
                <a:ext cx="5984341" cy="3921087"/>
              </a:xfrm>
              <a:prstGeom prst="rect">
                <a:avLst/>
              </a:prstGeom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pPr marL="361950" indent="-285750">
                  <a:lnSpc>
                    <a:spcPct val="250000"/>
                  </a:lnSpc>
                  <a:buClr>
                    <a:srgbClr val="000000"/>
                  </a:buClr>
                  <a:buSzPts val="2000"/>
                  <a:buBlip>
                    <a:blip r:embed="rId3"/>
                  </a:buBlip>
                </a:pPr>
                <a:r>
                  <a:rPr lang="ko-Kore-KR" altLang="en-US" sz="1500" b="1" dirty="0">
                    <a:solidFill>
                      <a:srgbClr val="000000"/>
                    </a:solidFill>
                    <a:latin typeface="NanumSquare Neo OTF Bold" pitchFamily="2" charset="-127"/>
                    <a:ea typeface="NanumSquare Neo OTF Bold" pitchFamily="2" charset="-127"/>
                    <a:cs typeface="Arial"/>
                    <a:sym typeface="Arial"/>
                  </a:rPr>
                  <a:t>어떤 과정으로 이루어지는가</a:t>
                </a:r>
                <a:endParaRPr lang="en-US" altLang="ko-KR" sz="1500" b="1" dirty="0">
                  <a:solidFill>
                    <a:srgbClr val="000000"/>
                  </a:solidFill>
                  <a:latin typeface="NanumSquare Neo OTF Bold" pitchFamily="2" charset="-127"/>
                  <a:ea typeface="NanumSquare Neo OTF Bold" pitchFamily="2" charset="-127"/>
                  <a:cs typeface="Arial"/>
                  <a:sym typeface="Arial"/>
                </a:endParaRPr>
              </a:p>
              <a:p>
                <a:pPr marL="704850" lvl="1" indent="-285750">
                  <a:lnSpc>
                    <a:spcPct val="150000"/>
                  </a:lnSpc>
                  <a:buClr>
                    <a:srgbClr val="000000"/>
                  </a:buClr>
                  <a:buSzPct val="70000"/>
                  <a:buBlip>
                    <a:blip r:embed="rId4"/>
                  </a:buBlip>
                </a:pPr>
                <a:r>
                  <a:rPr lang="ko-Kore-KR" altLang="en-US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이전시간에 배운 큐</a:t>
                </a:r>
                <a:r>
                  <a:rPr lang="en-US" altLang="ko-Kore-KR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(queue)</a:t>
                </a:r>
                <a:r>
                  <a:rPr lang="ko-Kore-KR" altLang="en-US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를 활용해보자</a:t>
                </a:r>
                <a:endParaRPr lang="en-US" altLang="ko-Kore-KR" sz="1300" dirty="0">
                  <a:solidFill>
                    <a:srgbClr val="000000"/>
                  </a:solidFill>
                  <a:latin typeface="NanumSquare Neo OTF Light" pitchFamily="2" charset="-127"/>
                  <a:ea typeface="NanumSquare Neo OTF Light" pitchFamily="2" charset="-127"/>
                  <a:cs typeface="Arial"/>
                  <a:sym typeface="Arial"/>
                </a:endParaRPr>
              </a:p>
              <a:p>
                <a:pPr marL="1047750" lvl="2" indent="-285750">
                  <a:lnSpc>
                    <a:spcPct val="150000"/>
                  </a:lnSpc>
                  <a:buClr>
                    <a:srgbClr val="000000"/>
                  </a:buClr>
                  <a:buSzPct val="70000"/>
                  <a:buBlip>
                    <a:blip r:embed="rId4"/>
                  </a:buBlip>
                </a:pPr>
                <a:r>
                  <a:rPr lang="en-US" altLang="ko-Kore-KR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level 1</a:t>
                </a:r>
                <a:r>
                  <a:rPr lang="ko-Kore-KR" altLang="en-US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의 모든 노드를 큐에 넣는다</a:t>
                </a:r>
                <a:endParaRPr lang="en-US" altLang="ko-Kore-KR" sz="1300" dirty="0">
                  <a:solidFill>
                    <a:srgbClr val="000000"/>
                  </a:solidFill>
                  <a:latin typeface="NanumSquare Neo OTF Light" pitchFamily="2" charset="-127"/>
                  <a:ea typeface="NanumSquare Neo OTF Light" pitchFamily="2" charset="-127"/>
                  <a:cs typeface="Arial"/>
                  <a:sym typeface="Arial"/>
                </a:endParaRPr>
              </a:p>
              <a:p>
                <a:pPr marL="1047750" lvl="2" indent="-285750">
                  <a:lnSpc>
                    <a:spcPct val="150000"/>
                  </a:lnSpc>
                  <a:buClr>
                    <a:srgbClr val="000000"/>
                  </a:buClr>
                  <a:buSzPct val="70000"/>
                  <a:buBlip>
                    <a:blip r:embed="rId4"/>
                  </a:buBlip>
                </a:pPr>
                <a:r>
                  <a:rPr lang="en-US" altLang="ko-Kore-KR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level 2</a:t>
                </a:r>
                <a:r>
                  <a:rPr lang="ko-Kore-KR" altLang="en-US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의 모든 노드를 큐에 넣는다</a:t>
                </a:r>
                <a:endParaRPr lang="en-US" altLang="ko-Kore-KR" sz="1300" dirty="0">
                  <a:solidFill>
                    <a:srgbClr val="000000"/>
                  </a:solidFill>
                  <a:latin typeface="NanumSquare Neo OTF Light" pitchFamily="2" charset="-127"/>
                  <a:ea typeface="NanumSquare Neo OTF Light" pitchFamily="2" charset="-127"/>
                  <a:cs typeface="Arial"/>
                  <a:sym typeface="Arial"/>
                </a:endParaRPr>
              </a:p>
              <a:p>
                <a:pPr marL="1047750" lvl="2" indent="-285750">
                  <a:lnSpc>
                    <a:spcPct val="150000"/>
                  </a:lnSpc>
                  <a:buClr>
                    <a:srgbClr val="000000"/>
                  </a:buClr>
                  <a:buSzPct val="70000"/>
                  <a:buBlip>
                    <a:blip r:embed="rId4"/>
                  </a:buBlip>
                </a:pPr>
                <a:r>
                  <a:rPr lang="en-US" altLang="ko-Kore-KR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...</a:t>
                </a:r>
              </a:p>
              <a:p>
                <a:pPr marL="704850" lvl="1" indent="-285750">
                  <a:lnSpc>
                    <a:spcPct val="150000"/>
                  </a:lnSpc>
                  <a:buClr>
                    <a:srgbClr val="000000"/>
                  </a:buClr>
                  <a:buSzPct val="70000"/>
                  <a:buBlip>
                    <a:blip r:embed="rId4"/>
                  </a:buBlip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3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pple SD Gothic Neo Thin" panose="02000300000000000000" pitchFamily="2" charset="-127"/>
                            <a:cs typeface="Arial"/>
                            <a:sym typeface="Arial"/>
                          </a:rPr>
                        </m:ctrlPr>
                      </m:sSubPr>
                      <m:e>
                        <m:r>
                          <a:rPr lang="en-US" altLang="ko-Kore-KR" sz="13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pple SD Gothic Neo Thin" panose="02000300000000000000" pitchFamily="2" charset="-127"/>
                            <a:cs typeface="Arial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altLang="ko-Kore-KR" sz="13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pple SD Gothic Neo Thin" panose="02000300000000000000" pitchFamily="2" charset="-127"/>
                            <a:cs typeface="Arial"/>
                            <a:sym typeface="Arial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ore-KR" altLang="en-US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는 </a:t>
                </a:r>
                <a14:m>
                  <m:oMath xmlns:m="http://schemas.openxmlformats.org/officeDocument/2006/math">
                    <m:r>
                      <a:rPr lang="en-US" altLang="ko-Kore-KR" sz="13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pple SD Gothic Neo Thin" panose="02000300000000000000" pitchFamily="2" charset="-127"/>
                        <a:cs typeface="Arial"/>
                        <a:sym typeface="Arial"/>
                      </a:rPr>
                      <m:t>𝑠𝑜𝑢𝑟𝑐𝑒</m:t>
                    </m:r>
                    <m:r>
                      <a:rPr lang="en-US" altLang="ko-Kore-KR" sz="13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pple SD Gothic Neo Thin" panose="02000300000000000000" pitchFamily="2" charset="-127"/>
                        <a:cs typeface="Arial"/>
                        <a:sym typeface="Arial"/>
                      </a:rPr>
                      <m:t> </m:t>
                    </m:r>
                    <m:r>
                      <a:rPr lang="en-US" altLang="ko-Kore-KR" sz="13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pple SD Gothic Neo Thin" panose="02000300000000000000" pitchFamily="2" charset="-127"/>
                        <a:cs typeface="Arial"/>
                        <a:sym typeface="Arial"/>
                      </a:rPr>
                      <m:t>𝑛𝑜𝑑𝑒</m:t>
                    </m:r>
                    <m:r>
                      <a:rPr lang="en-US" altLang="ko-Kore-KR" sz="13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pple SD Gothic Neo Thin" panose="02000300000000000000" pitchFamily="2" charset="-127"/>
                        <a:cs typeface="Arial"/>
                        <a:sym typeface="Arial"/>
                      </a:rPr>
                      <m:t> </m:t>
                    </m:r>
                    <m:r>
                      <a:rPr lang="en-US" altLang="ko-Kore-KR" sz="13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pple SD Gothic Neo Thin" panose="02000300000000000000" pitchFamily="2" charset="-127"/>
                        <a:cs typeface="Arial"/>
                        <a:sym typeface="Arial"/>
                      </a:rPr>
                      <m:t>𝑠</m:t>
                    </m:r>
                  </m:oMath>
                </a14:m>
                <a:r>
                  <a:rPr lang="ko-Kore-KR" altLang="en-US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에 대해 거리가 </a:t>
                </a:r>
                <a:r>
                  <a:rPr lang="en-US" altLang="ko-Kore-KR" sz="1300" dirty="0" err="1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i</a:t>
                </a:r>
                <a:r>
                  <a:rPr lang="ko-Kore-KR" altLang="en-US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인 어떤 정점</a:t>
                </a:r>
                <a:endParaRPr lang="en-US" altLang="ko-Kore-KR" sz="1300" dirty="0">
                  <a:solidFill>
                    <a:srgbClr val="000000"/>
                  </a:solidFill>
                  <a:latin typeface="NanumSquare Neo OTF Light" pitchFamily="2" charset="-127"/>
                  <a:ea typeface="NanumSquare Neo OTF Light" pitchFamily="2" charset="-127"/>
                  <a:cs typeface="Arial"/>
                  <a:sym typeface="Arial"/>
                </a:endParaRPr>
              </a:p>
              <a:p>
                <a:pPr marL="704850" lvl="1" indent="-285750">
                  <a:lnSpc>
                    <a:spcPct val="150000"/>
                  </a:lnSpc>
                  <a:buClr>
                    <a:srgbClr val="000000"/>
                  </a:buClr>
                  <a:buSzPct val="70000"/>
                  <a:buBlip>
                    <a:blip r:embed="rId4"/>
                  </a:buBlip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ore-KR" sz="13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pple SD Gothic Neo Thin" panose="02000300000000000000" pitchFamily="2" charset="-127"/>
                            <a:cs typeface="Arial"/>
                            <a:sym typeface="Arial"/>
                          </a:rPr>
                        </m:ctrlPr>
                      </m:sSupPr>
                      <m:e>
                        <m:r>
                          <a:rPr lang="en-US" altLang="ko-Kore-KR" sz="13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pple SD Gothic Neo Thin" panose="02000300000000000000" pitchFamily="2" charset="-127"/>
                            <a:cs typeface="Arial"/>
                            <a:sym typeface="Arial"/>
                          </a:rPr>
                          <m:t>𝑢</m:t>
                        </m:r>
                      </m:e>
                      <m:sup>
                        <m:r>
                          <a:rPr lang="en-US" altLang="ko-Kore-KR" sz="13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  <a:sym typeface="Arial"/>
                          </a:rPr>
                          <m:t>∀</m:t>
                        </m:r>
                      </m:sup>
                    </m:sSup>
                    <m:r>
                      <a:rPr lang="en-US" altLang="ko-Kore-KR" sz="13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rPr>
                      <m:t>∈</m:t>
                    </m:r>
                    <m:sSub>
                      <m:sSubPr>
                        <m:ctrlPr>
                          <a:rPr lang="en-US" altLang="ko-Kore-KR" sz="130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pple SD Gothic Neo Thin" panose="02000300000000000000" pitchFamily="2" charset="-127"/>
                            <a:cs typeface="Arial"/>
                            <a:sym typeface="Arial"/>
                          </a:rPr>
                        </m:ctrlPr>
                      </m:sSubPr>
                      <m:e>
                        <m:r>
                          <a:rPr lang="en-US" altLang="ko-Kore-KR" sz="130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pple SD Gothic Neo Thin" panose="02000300000000000000" pitchFamily="2" charset="-127"/>
                            <a:cs typeface="Arial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altLang="ko-Kore-KR" sz="130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pple SD Gothic Neo Thin" panose="02000300000000000000" pitchFamily="2" charset="-127"/>
                            <a:cs typeface="Arial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lang="en-US" altLang="ko-Kore-KR" sz="130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pple SD Gothic Neo Thin" panose="02000300000000000000" pitchFamily="2" charset="-127"/>
                        <a:cs typeface="Arial"/>
                        <a:sym typeface="Arial"/>
                      </a:rPr>
                      <m:t>.</m:t>
                    </m:r>
                    <m:r>
                      <a:rPr lang="en-US" altLang="ko-Kore-KR" sz="130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pple SD Gothic Neo Thin" panose="02000300000000000000" pitchFamily="2" charset="-127"/>
                        <a:cs typeface="Arial"/>
                        <a:sym typeface="Arial"/>
                      </a:rPr>
                      <m:t>𝑎𝑑𝑗𝑎𝑐𝑒𝑛𝑡</m:t>
                    </m:r>
                    <m:r>
                      <a:rPr lang="en-US" altLang="ko-Kore-KR" sz="130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pple SD Gothic Neo Thin" panose="02000300000000000000" pitchFamily="2" charset="-127"/>
                        <a:cs typeface="Arial"/>
                        <a:sym typeface="Arial"/>
                      </a:rPr>
                      <m:t>_</m:t>
                    </m:r>
                    <m:r>
                      <a:rPr lang="en-US" altLang="ko-Kore-KR" sz="130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pple SD Gothic Neo Thin" panose="02000300000000000000" pitchFamily="2" charset="-127"/>
                        <a:cs typeface="Arial"/>
                        <a:sym typeface="Arial"/>
                      </a:rPr>
                      <m:t>𝑛𝑜𝑑𝑒𝑠</m:t>
                    </m:r>
                    <m:r>
                      <a:rPr lang="en-US" altLang="ko-Kore-KR" sz="130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pple SD Gothic Neo Thin" panose="02000300000000000000" pitchFamily="2" charset="-127"/>
                        <a:cs typeface="Arial"/>
                        <a:sym typeface="Arial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altLang="ko-Kore-KR" sz="130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pple SD Gothic Neo Thin" panose="02000300000000000000" pitchFamily="2" charset="-127"/>
                            <a:cs typeface="Arial"/>
                            <a:sym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ore-KR" sz="130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pple SD Gothic Neo Thin" panose="02000300000000000000" pitchFamily="2" charset="-127"/>
                            <a:cs typeface="Arial"/>
                            <a:sym typeface="Arial"/>
                          </a:rPr>
                          <m:t>𝑘</m:t>
                        </m:r>
                        <m:r>
                          <a:rPr lang="en-US" altLang="ko-Kore-KR" sz="130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pple SD Gothic Neo Thin" panose="02000300000000000000" pitchFamily="2" charset="-127"/>
                            <a:cs typeface="Arial"/>
                            <a:sym typeface="Arial"/>
                          </a:rPr>
                          <m:t>=0</m:t>
                        </m:r>
                      </m:sub>
                      <m:sup>
                        <m:r>
                          <a:rPr lang="en-US" altLang="ko-Kore-KR" sz="130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pple SD Gothic Neo Thin" panose="02000300000000000000" pitchFamily="2" charset="-127"/>
                            <a:cs typeface="Arial"/>
                            <a:sym typeface="Arial"/>
                          </a:rPr>
                          <m:t>𝑖</m:t>
                        </m:r>
                      </m:sup>
                      <m:e>
                        <m:sSub>
                          <m:sSubPr>
                            <m:ctrlPr>
                              <a:rPr lang="en-US" altLang="ko-Kore-KR" sz="1300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Apple SD Gothic Neo Thin" panose="02000300000000000000" pitchFamily="2" charset="-127"/>
                                <a:cs typeface="Arial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en-US" altLang="ko-Kore-KR" sz="1300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Apple SD Gothic Neo Thin" panose="02000300000000000000" pitchFamily="2" charset="-127"/>
                                <a:cs typeface="Arial"/>
                                <a:sym typeface="Arial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ore-KR" sz="1300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Apple SD Gothic Neo Thin" panose="02000300000000000000" pitchFamily="2" charset="-127"/>
                                <a:cs typeface="Arial"/>
                                <a:sym typeface="Arial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ko-Kore-KR" altLang="en-US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는 항상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3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pple SD Gothic Neo Thin" panose="02000300000000000000" pitchFamily="2" charset="-127"/>
                            <a:cs typeface="Arial"/>
                            <a:sym typeface="Arial"/>
                          </a:rPr>
                        </m:ctrlPr>
                      </m:sSubPr>
                      <m:e>
                        <m:r>
                          <a:rPr lang="en-US" altLang="ko-Kore-KR" sz="13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pple SD Gothic Neo Thin" panose="02000300000000000000" pitchFamily="2" charset="-127"/>
                            <a:cs typeface="Arial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en-US" altLang="ko-Kore-KR" sz="13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pple SD Gothic Neo Thin" panose="02000300000000000000" pitchFamily="2" charset="-127"/>
                            <a:cs typeface="Arial"/>
                            <a:sym typeface="Arial"/>
                          </a:rPr>
                          <m:t>𝑖</m:t>
                        </m:r>
                        <m:r>
                          <a:rPr lang="en-US" altLang="ko-Kore-KR" sz="13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pple SD Gothic Neo Thin" panose="02000300000000000000" pitchFamily="2" charset="-127"/>
                            <a:cs typeface="Arial"/>
                            <a:sym typeface="Arial"/>
                          </a:rPr>
                          <m:t>+1</m:t>
                        </m:r>
                      </m:sub>
                    </m:sSub>
                  </m:oMath>
                </a14:m>
                <a:r>
                  <a:rPr lang="ko-Kore-KR" altLang="en-US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임을 유추할 수 있다</a:t>
                </a:r>
                <a:endParaRPr lang="en-US" altLang="ko-Kore-KR" sz="1300" dirty="0">
                  <a:solidFill>
                    <a:srgbClr val="000000"/>
                  </a:solidFill>
                  <a:latin typeface="NanumSquare Neo OTF Light" pitchFamily="2" charset="-127"/>
                  <a:ea typeface="NanumSquare Neo OTF Light" pitchFamily="2" charset="-127"/>
                  <a:cs typeface="Arial"/>
                  <a:sym typeface="Arial"/>
                </a:endParaRPr>
              </a:p>
              <a:p>
                <a:pPr marL="704850" lvl="1" indent="-285750">
                  <a:lnSpc>
                    <a:spcPct val="150000"/>
                  </a:lnSpc>
                  <a:buClr>
                    <a:srgbClr val="000000"/>
                  </a:buClr>
                  <a:buSzPct val="70000"/>
                  <a:buBlip>
                    <a:blip r:embed="rId4"/>
                  </a:buBlip>
                </a:pPr>
                <a:r>
                  <a:rPr lang="ko-Kore-KR" altLang="en-US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따라서</a:t>
                </a:r>
                <a:r>
                  <a:rPr lang="en-US" altLang="ko-Kore-KR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, </a:t>
                </a:r>
                <a:r>
                  <a:rPr lang="ko-Kore-KR" altLang="en-US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이미 발견된 정점을 제외하고 인접한 정점을 계속해서 큐에 추가</a:t>
                </a:r>
                <a:r>
                  <a:rPr lang="en-US" altLang="ko-Kore-KR" sz="1300" dirty="0">
                    <a:solidFill>
                      <a:srgbClr val="000000"/>
                    </a:solidFill>
                    <a:latin typeface="NanumSquare Neo OTF Light" pitchFamily="2" charset="-127"/>
                    <a:ea typeface="NanumSquare Neo OTF Light" pitchFamily="2" charset="-127"/>
                    <a:cs typeface="Arial"/>
                    <a:sym typeface="Arial"/>
                  </a:rPr>
                  <a:t>!</a:t>
                </a:r>
              </a:p>
              <a:p>
                <a:pPr marL="1047750" lvl="2" indent="-285750">
                  <a:lnSpc>
                    <a:spcPct val="150000"/>
                  </a:lnSpc>
                  <a:buClr>
                    <a:srgbClr val="000000"/>
                  </a:buClr>
                  <a:buSzPct val="70000"/>
                  <a:buBlip>
                    <a:blip r:embed="rId4"/>
                  </a:buBlip>
                </a:pPr>
                <a:endParaRPr lang="en-US" altLang="ko-Kore-KR" sz="1300" dirty="0">
                  <a:solidFill>
                    <a:srgbClr val="000000"/>
                  </a:solidFill>
                  <a:latin typeface="NanumSquare Neo OTF Light" pitchFamily="2" charset="-127"/>
                  <a:ea typeface="NanumSquare Neo OTF Light" pitchFamily="2" charset="-127"/>
                  <a:cs typeface="Arial"/>
                  <a:sym typeface="Arial"/>
                </a:endParaRPr>
              </a:p>
            </p:txBody>
          </p:sp>
        </mc:Choice>
        <mc:Fallback>
          <p:sp>
            <p:nvSpPr>
              <p:cNvPr id="93" name="Google Shape;93;p1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47088" y="914194"/>
                <a:ext cx="5984341" cy="39210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76475EC-3F83-A3DE-BEEE-67F8765EAF24}"/>
              </a:ext>
            </a:extLst>
          </p:cNvPr>
          <p:cNvCxnSpPr>
            <a:cxnSpLocks/>
          </p:cNvCxnSpPr>
          <p:nvPr/>
        </p:nvCxnSpPr>
        <p:spPr>
          <a:xfrm flipV="1">
            <a:off x="4473917" y="1255506"/>
            <a:ext cx="243668" cy="483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F9DBD489-2F8D-2BA4-6B1F-8B0295C803FC}"/>
              </a:ext>
            </a:extLst>
          </p:cNvPr>
          <p:cNvCxnSpPr>
            <a:cxnSpLocks/>
          </p:cNvCxnSpPr>
          <p:nvPr/>
        </p:nvCxnSpPr>
        <p:spPr>
          <a:xfrm>
            <a:off x="4791026" y="1224232"/>
            <a:ext cx="1461940" cy="421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FC9D7E2A-0A29-BB3D-83C4-BC6E53D3E12F}"/>
              </a:ext>
            </a:extLst>
          </p:cNvPr>
          <p:cNvCxnSpPr>
            <a:cxnSpLocks/>
          </p:cNvCxnSpPr>
          <p:nvPr/>
        </p:nvCxnSpPr>
        <p:spPr>
          <a:xfrm flipH="1" flipV="1">
            <a:off x="5885726" y="1851668"/>
            <a:ext cx="228545" cy="4326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E0B7586A-C070-22C7-020D-078DC746B011}"/>
              </a:ext>
            </a:extLst>
          </p:cNvPr>
          <p:cNvCxnSpPr>
            <a:cxnSpLocks/>
          </p:cNvCxnSpPr>
          <p:nvPr/>
        </p:nvCxnSpPr>
        <p:spPr>
          <a:xfrm flipH="1">
            <a:off x="5909946" y="1650859"/>
            <a:ext cx="367243" cy="176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D89E711-BB19-99BB-CD1C-E1799A513D1D}"/>
              </a:ext>
            </a:extLst>
          </p:cNvPr>
          <p:cNvCxnSpPr>
            <a:cxnSpLocks/>
          </p:cNvCxnSpPr>
          <p:nvPr/>
        </p:nvCxnSpPr>
        <p:spPr>
          <a:xfrm flipH="1">
            <a:off x="5521996" y="1840513"/>
            <a:ext cx="363932" cy="14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5BD9F8AC-59C4-02E4-D0EC-5BA815B66A00}"/>
              </a:ext>
            </a:extLst>
          </p:cNvPr>
          <p:cNvCxnSpPr>
            <a:cxnSpLocks/>
          </p:cNvCxnSpPr>
          <p:nvPr/>
        </p:nvCxnSpPr>
        <p:spPr>
          <a:xfrm flipH="1" flipV="1">
            <a:off x="5217962" y="1831305"/>
            <a:ext cx="255791" cy="133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3A1F62D5-CA94-0429-A022-3AA570AD3048}"/>
              </a:ext>
            </a:extLst>
          </p:cNvPr>
          <p:cNvCxnSpPr>
            <a:cxnSpLocks/>
          </p:cNvCxnSpPr>
          <p:nvPr/>
        </p:nvCxnSpPr>
        <p:spPr>
          <a:xfrm flipH="1" flipV="1">
            <a:off x="4886448" y="1456535"/>
            <a:ext cx="289584" cy="362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A2FA74E7-37D0-C9F1-4307-F9B401F56C0D}"/>
              </a:ext>
            </a:extLst>
          </p:cNvPr>
          <p:cNvCxnSpPr>
            <a:cxnSpLocks/>
          </p:cNvCxnSpPr>
          <p:nvPr/>
        </p:nvCxnSpPr>
        <p:spPr>
          <a:xfrm>
            <a:off x="4796630" y="1265121"/>
            <a:ext cx="97069" cy="142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819E3E00-BBAB-AFD4-774E-CC59D1D5F334}"/>
              </a:ext>
            </a:extLst>
          </p:cNvPr>
          <p:cNvCxnSpPr>
            <a:cxnSpLocks/>
          </p:cNvCxnSpPr>
          <p:nvPr/>
        </p:nvCxnSpPr>
        <p:spPr>
          <a:xfrm flipV="1">
            <a:off x="4461025" y="1517548"/>
            <a:ext cx="415069" cy="267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4CE031B1-8181-C754-7941-01EA09894482}"/>
              </a:ext>
            </a:extLst>
          </p:cNvPr>
          <p:cNvSpPr/>
          <p:nvPr/>
        </p:nvSpPr>
        <p:spPr>
          <a:xfrm>
            <a:off x="5086244" y="1711572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C5DD012-D70D-4B3E-466E-C2894B3B289A}"/>
              </a:ext>
            </a:extLst>
          </p:cNvPr>
          <p:cNvGrpSpPr/>
          <p:nvPr/>
        </p:nvGrpSpPr>
        <p:grpSpPr>
          <a:xfrm>
            <a:off x="4456244" y="1081572"/>
            <a:ext cx="1440000" cy="1440000"/>
            <a:chOff x="1982150" y="3003486"/>
            <a:chExt cx="1440000" cy="1440000"/>
          </a:xfrm>
        </p:grpSpPr>
        <p:sp>
          <p:nvSpPr>
            <p:cNvPr id="24" name="도넛[D] 23">
              <a:extLst>
                <a:ext uri="{FF2B5EF4-FFF2-40B4-BE49-F238E27FC236}">
                  <a16:creationId xmlns:a16="http://schemas.microsoft.com/office/drawing/2014/main" id="{93D912EF-76F6-E353-48BB-EAC0F2FC4252}"/>
                </a:ext>
              </a:extLst>
            </p:cNvPr>
            <p:cNvSpPr/>
            <p:nvPr/>
          </p:nvSpPr>
          <p:spPr>
            <a:xfrm>
              <a:off x="2306150" y="3327486"/>
              <a:ext cx="792000" cy="792000"/>
            </a:xfrm>
            <a:prstGeom prst="donut">
              <a:avLst>
                <a:gd name="adj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도넛[D] 25">
              <a:extLst>
                <a:ext uri="{FF2B5EF4-FFF2-40B4-BE49-F238E27FC236}">
                  <a16:creationId xmlns:a16="http://schemas.microsoft.com/office/drawing/2014/main" id="{3910C411-BCFE-5B62-124D-E4D9B24E101B}"/>
                </a:ext>
              </a:extLst>
            </p:cNvPr>
            <p:cNvSpPr/>
            <p:nvPr/>
          </p:nvSpPr>
          <p:spPr>
            <a:xfrm>
              <a:off x="1982150" y="3003486"/>
              <a:ext cx="1440000" cy="1440000"/>
            </a:xfrm>
            <a:prstGeom prst="donut">
              <a:avLst>
                <a:gd name="adj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7" name="타원 26">
            <a:extLst>
              <a:ext uri="{FF2B5EF4-FFF2-40B4-BE49-F238E27FC236}">
                <a16:creationId xmlns:a16="http://schemas.microsoft.com/office/drawing/2014/main" id="{B9B8A95B-89AD-851C-B880-F70408B5C040}"/>
              </a:ext>
            </a:extLst>
          </p:cNvPr>
          <p:cNvSpPr/>
          <p:nvPr/>
        </p:nvSpPr>
        <p:spPr>
          <a:xfrm>
            <a:off x="4829367" y="1405572"/>
            <a:ext cx="180000" cy="18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9E4D1B3-D3C2-71BB-D2EF-0C78D7AEF425}"/>
              </a:ext>
            </a:extLst>
          </p:cNvPr>
          <p:cNvSpPr/>
          <p:nvPr/>
        </p:nvSpPr>
        <p:spPr>
          <a:xfrm>
            <a:off x="5420476" y="1894513"/>
            <a:ext cx="180000" cy="18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247EE22-B389-EA7E-E46B-42175DB065C5}"/>
              </a:ext>
            </a:extLst>
          </p:cNvPr>
          <p:cNvSpPr/>
          <p:nvPr/>
        </p:nvSpPr>
        <p:spPr>
          <a:xfrm>
            <a:off x="4358470" y="1702118"/>
            <a:ext cx="180000" cy="18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44B9E70-4B1E-F714-3718-FD1A7B264841}"/>
              </a:ext>
            </a:extLst>
          </p:cNvPr>
          <p:cNvSpPr/>
          <p:nvPr/>
        </p:nvSpPr>
        <p:spPr>
          <a:xfrm>
            <a:off x="4669463" y="1126602"/>
            <a:ext cx="180000" cy="18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C5F1E8E-CE6D-5A95-9B79-9AD144813269}"/>
              </a:ext>
            </a:extLst>
          </p:cNvPr>
          <p:cNvSpPr/>
          <p:nvPr/>
        </p:nvSpPr>
        <p:spPr>
          <a:xfrm>
            <a:off x="5790862" y="1745163"/>
            <a:ext cx="180000" cy="18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43844E2-6FD6-3688-0AB2-516214F9756D}"/>
              </a:ext>
            </a:extLst>
          </p:cNvPr>
          <p:cNvSpPr/>
          <p:nvPr/>
        </p:nvSpPr>
        <p:spPr>
          <a:xfrm>
            <a:off x="6029135" y="2205469"/>
            <a:ext cx="180000" cy="18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88CD791-F6E2-E477-5D4D-B045A03AE7DD}"/>
              </a:ext>
            </a:extLst>
          </p:cNvPr>
          <p:cNvSpPr/>
          <p:nvPr/>
        </p:nvSpPr>
        <p:spPr>
          <a:xfrm>
            <a:off x="6215390" y="1551309"/>
            <a:ext cx="180000" cy="18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Google Shape;92;p14">
            <a:extLst>
              <a:ext uri="{FF2B5EF4-FFF2-40B4-BE49-F238E27FC236}">
                <a16:creationId xmlns:a16="http://schemas.microsoft.com/office/drawing/2014/main" id="{B15F2417-FE17-E6CB-342F-0D65AA2776F4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6312263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그래프</a:t>
            </a: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ko-KR" altLang="en-US" sz="2100" spc="-100" dirty="0">
                <a:latin typeface="NanumSquare Neo OTF Bold" pitchFamily="2" charset="-127"/>
                <a:ea typeface="NanumSquare Neo OTF Bold" pitchFamily="2" charset="-127"/>
              </a:rPr>
              <a:t>너비우선탐색</a:t>
            </a:r>
            <a:r>
              <a:rPr lang="en-US" altLang="ko-KR" sz="2100" spc="-100" dirty="0">
                <a:latin typeface="NanumSquare Neo OTF Bold" pitchFamily="2" charset="-127"/>
                <a:ea typeface="NanumSquare Neo OTF Bold" pitchFamily="2" charset="-127"/>
              </a:rPr>
              <a:t>(BFS, Breadth-First Search)</a:t>
            </a:r>
            <a:endParaRPr lang="ko-KR" altLang="en-US" sz="2100" spc="-100" dirty="0">
              <a:latin typeface="NanumSquare Neo OTF Bold" pitchFamily="2" charset="-127"/>
              <a:ea typeface="NanumSquare Neo OTF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5445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547088" y="914194"/>
            <a:ext cx="5766525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ore-KR" altLang="en-US" sz="15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어떤 과정으로 이루어지는가</a:t>
            </a:r>
            <a:endParaRPr lang="en-US" altLang="ko-KR" sz="1500" b="1" dirty="0">
              <a:solidFill>
                <a:srgbClr val="000000"/>
              </a:solidFill>
              <a:latin typeface="NanumSquare Neo OTF Bold" pitchFamily="2" charset="-127"/>
              <a:ea typeface="NanumSquare Neo OTF Bold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ore-KR" altLang="en-US" sz="1300" u="sng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검정색</a:t>
            </a:r>
            <a:r>
              <a:rPr lang="en-US" altLang="ko-Kore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: </a:t>
            </a:r>
            <a:r>
              <a:rPr lang="ko-Kore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방문 </a:t>
            </a:r>
            <a:r>
              <a:rPr lang="en-US" altLang="ko-Kore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/ </a:t>
            </a:r>
            <a:r>
              <a:rPr lang="ko-Kore-KR" altLang="en-US" sz="1300" u="sng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회색</a:t>
            </a:r>
            <a:r>
              <a:rPr lang="en-US" altLang="ko-Kore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: </a:t>
            </a:r>
            <a:r>
              <a:rPr lang="ko-Kore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발견 </a:t>
            </a:r>
            <a:r>
              <a:rPr lang="en-US" altLang="ko-Kore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/ </a:t>
            </a:r>
            <a:r>
              <a:rPr lang="ko-Kore-KR" altLang="en-US" sz="1300" u="sng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흰색</a:t>
            </a:r>
            <a:r>
              <a:rPr lang="en-US" altLang="ko-Kore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: </a:t>
            </a:r>
            <a:r>
              <a:rPr lang="ko-Kore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미발견</a:t>
            </a:r>
            <a:endParaRPr lang="en-US" altLang="ko-Kore-KR" sz="13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1CFE8F-0225-600C-4D01-5AB02C618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2128" y="1963926"/>
            <a:ext cx="3573741" cy="2871355"/>
          </a:xfrm>
          <a:prstGeom prst="rect">
            <a:avLst/>
          </a:prstGeom>
        </p:spPr>
      </p:pic>
      <p:sp>
        <p:nvSpPr>
          <p:cNvPr id="4" name="Google Shape;92;p14">
            <a:extLst>
              <a:ext uri="{FF2B5EF4-FFF2-40B4-BE49-F238E27FC236}">
                <a16:creationId xmlns:a16="http://schemas.microsoft.com/office/drawing/2014/main" id="{0FCDA43D-2C9B-6246-6432-CD8D0D3C1A50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6312263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그래프</a:t>
            </a: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ko-KR" altLang="en-US" sz="2100" spc="-100" dirty="0">
                <a:latin typeface="NanumSquare Neo OTF Bold" pitchFamily="2" charset="-127"/>
                <a:ea typeface="NanumSquare Neo OTF Bold" pitchFamily="2" charset="-127"/>
              </a:rPr>
              <a:t>너비우선탐색</a:t>
            </a:r>
            <a:r>
              <a:rPr lang="en-US" altLang="ko-KR" sz="2100" spc="-100" dirty="0">
                <a:latin typeface="NanumSquare Neo OTF Bold" pitchFamily="2" charset="-127"/>
                <a:ea typeface="NanumSquare Neo OTF Bold" pitchFamily="2" charset="-127"/>
              </a:rPr>
              <a:t>(BFS, Breadth-First Search)</a:t>
            </a:r>
            <a:endParaRPr lang="ko-KR" altLang="en-US" sz="2100" spc="-100" dirty="0">
              <a:latin typeface="NanumSquare Neo OTF Bold" pitchFamily="2" charset="-127"/>
              <a:ea typeface="NanumSquare Neo OTF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3549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85F06E7-5977-76AA-7CBF-A92EA99D4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765" y="1457958"/>
            <a:ext cx="4014467" cy="2837183"/>
          </a:xfrm>
          <a:prstGeom prst="rect">
            <a:avLst/>
          </a:prstGeom>
        </p:spPr>
      </p:pic>
      <p:sp>
        <p:nvSpPr>
          <p:cNvPr id="3" name="Google Shape;92;p14">
            <a:extLst>
              <a:ext uri="{FF2B5EF4-FFF2-40B4-BE49-F238E27FC236}">
                <a16:creationId xmlns:a16="http://schemas.microsoft.com/office/drawing/2014/main" id="{541782B0-63D8-DA41-DDCF-EAFF6838FE6B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6312263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그래프</a:t>
            </a: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ko-KR" altLang="en-US" sz="2100" spc="-100" dirty="0">
                <a:latin typeface="NanumSquare Neo OTF Bold" pitchFamily="2" charset="-127"/>
                <a:ea typeface="NanumSquare Neo OTF Bold" pitchFamily="2" charset="-127"/>
              </a:rPr>
              <a:t>너비우선탐색</a:t>
            </a:r>
            <a:r>
              <a:rPr lang="en-US" altLang="ko-KR" sz="2100" spc="-100" dirty="0">
                <a:latin typeface="NanumSquare Neo OTF Bold" pitchFamily="2" charset="-127"/>
                <a:ea typeface="NanumSquare Neo OTF Bold" pitchFamily="2" charset="-127"/>
              </a:rPr>
              <a:t>(BFS, Breadth-First Search)</a:t>
            </a:r>
            <a:endParaRPr lang="ko-KR" altLang="en-US" sz="2100" spc="-100" dirty="0">
              <a:latin typeface="NanumSquare Neo OTF Bold" pitchFamily="2" charset="-127"/>
              <a:ea typeface="NanumSquare Neo OTF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8715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547088" y="914194"/>
            <a:ext cx="6154158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그래서 이걸 어디에 </a:t>
            </a:r>
            <a:r>
              <a:rPr lang="ko-KR" altLang="en-US" sz="1500" b="1" dirty="0" err="1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쓰는거죠</a:t>
            </a:r>
            <a:endParaRPr lang="en-US" altLang="ko-KR" sz="1500" b="1" dirty="0">
              <a:solidFill>
                <a:srgbClr val="000000"/>
              </a:solidFill>
              <a:latin typeface="NanumSquare Neo OTF Bold" pitchFamily="2" charset="-127"/>
              <a:ea typeface="NanumSquare Neo OTF Bold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ore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어떤 </a:t>
            </a:r>
            <a:r>
              <a:rPr lang="ko-Kore-KR" altLang="en-US" sz="1300" u="sng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조건을 만족</a:t>
            </a:r>
            <a:r>
              <a:rPr lang="ko-Kore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하는 정점 중 </a:t>
            </a:r>
            <a:r>
              <a:rPr lang="en-US" altLang="ko-Kore-KR" sz="1300" u="sng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source</a:t>
            </a:r>
            <a:r>
              <a:rPr lang="ko-Kore-KR" altLang="en-US" sz="1300" u="sng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로 부터 가장 가까운</a:t>
            </a:r>
            <a:r>
              <a:rPr lang="ko-Kore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정점을 찾는 문제</a:t>
            </a:r>
            <a:endParaRPr lang="en-US" altLang="ko-Kore-KR" sz="13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1047750" lvl="2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ore-KR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level(distance)</a:t>
            </a:r>
            <a:r>
              <a:rPr lang="ko-Kore-KR" altLang="en-US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순으로 방문함을 알고있다</a:t>
            </a:r>
            <a:endParaRPr lang="en-US" altLang="ko-Kore-KR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1047750" lvl="2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ore-KR" altLang="en-US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따라서</a:t>
            </a:r>
            <a:r>
              <a:rPr lang="en-US" altLang="ko-Kore-KR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 </a:t>
            </a:r>
            <a:r>
              <a:rPr lang="ko-Kore-KR" altLang="en-US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방문한 모든 노드에 대해 조건 검사를 하면</a:t>
            </a:r>
            <a:r>
              <a:rPr lang="en-US" altLang="ko-Kore-KR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 </a:t>
            </a:r>
            <a:r>
              <a:rPr lang="ko-Kore-KR" altLang="en-US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해결가능</a:t>
            </a:r>
            <a:endParaRPr lang="en-US" altLang="ko-Kore-KR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62000" lvl="2" indent="0">
              <a:lnSpc>
                <a:spcPct val="150000"/>
              </a:lnSpc>
              <a:buClr>
                <a:srgbClr val="000000"/>
              </a:buClr>
              <a:buSzPct val="70000"/>
              <a:buNone/>
            </a:pPr>
            <a:endParaRPr lang="en-US" altLang="ko-KR" b="1" dirty="0">
              <a:solidFill>
                <a:srgbClr val="000000"/>
              </a:solidFill>
              <a:latin typeface="NanumSquare Neo OTF Bold" pitchFamily="2" charset="-127"/>
              <a:ea typeface="NanumSquare Neo OTF Bold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ore-KR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Unweighted Graph</a:t>
            </a:r>
            <a:r>
              <a:rPr lang="ko-Kore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에 대해서 </a:t>
            </a:r>
            <a:r>
              <a:rPr lang="ko-Kore-KR" altLang="en-US" sz="1300" u="sng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최단거리 문제</a:t>
            </a:r>
            <a:r>
              <a:rPr lang="ko-Kore-KR" altLang="en-US" sz="13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를 풀 수 있다</a:t>
            </a:r>
            <a:endParaRPr lang="en-US" altLang="ko-Kore-KR" sz="13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1047750" lvl="2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ore-KR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Directed, Undirected </a:t>
            </a:r>
            <a:r>
              <a:rPr lang="ko-Kore-KR" altLang="en-US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관계없이 가능하다</a:t>
            </a:r>
            <a:endParaRPr lang="en-US" altLang="ko-Kore-KR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1047750" lvl="2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ore-KR" altLang="en-US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단</a:t>
            </a:r>
            <a:r>
              <a:rPr lang="en-US" altLang="ko-Kore-KR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 </a:t>
            </a:r>
            <a:r>
              <a:rPr lang="ko-Kore-KR" altLang="en-US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방향 그래프의 </a:t>
            </a:r>
            <a:r>
              <a:rPr lang="en-US" altLang="ko-Kore-KR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adjacent list </a:t>
            </a:r>
            <a:r>
              <a:rPr lang="ko-Kore-KR" altLang="en-US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구성에 신경써야한다</a:t>
            </a:r>
            <a:endParaRPr lang="en-US" altLang="ko-Kore-KR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1047750" lvl="2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ore-KR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﻿single-source shortest-paths algorithm</a:t>
            </a:r>
          </a:p>
          <a:p>
            <a:pPr marL="419100" lvl="1" indent="0">
              <a:lnSpc>
                <a:spcPct val="150000"/>
              </a:lnSpc>
              <a:buClr>
                <a:srgbClr val="000000"/>
              </a:buClr>
              <a:buSzPct val="70000"/>
              <a:buNone/>
            </a:pPr>
            <a:endParaRPr lang="en-US" altLang="ko-Kore-KR" sz="13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1047750" lvl="2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endParaRPr lang="en-US" altLang="ko-Kore-KR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</p:txBody>
      </p:sp>
      <p:sp>
        <p:nvSpPr>
          <p:cNvPr id="3" name="Google Shape;92;p14">
            <a:extLst>
              <a:ext uri="{FF2B5EF4-FFF2-40B4-BE49-F238E27FC236}">
                <a16:creationId xmlns:a16="http://schemas.microsoft.com/office/drawing/2014/main" id="{50563EEB-FF0E-B000-442C-1EDBD904209C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6312263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그래프</a:t>
            </a: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ko-KR" altLang="en-US" sz="2100" spc="-100" dirty="0">
                <a:latin typeface="NanumSquare Neo OTF Bold" pitchFamily="2" charset="-127"/>
                <a:ea typeface="NanumSquare Neo OTF Bold" pitchFamily="2" charset="-127"/>
              </a:rPr>
              <a:t>너비우선탐색</a:t>
            </a:r>
            <a:r>
              <a:rPr lang="en-US" altLang="ko-KR" sz="2100" spc="-100" dirty="0">
                <a:latin typeface="NanumSquare Neo OTF Bold" pitchFamily="2" charset="-127"/>
                <a:ea typeface="NanumSquare Neo OTF Bold" pitchFamily="2" charset="-127"/>
              </a:rPr>
              <a:t>(BFS, Breadth-First Search)</a:t>
            </a:r>
            <a:endParaRPr lang="ko-KR" altLang="en-US" sz="2100" spc="-100" dirty="0">
              <a:latin typeface="NanumSquare Neo OTF Bold" pitchFamily="2" charset="-127"/>
              <a:ea typeface="NanumSquare Neo OTF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9140548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TM02900720[[fn=전체]]</Template>
  <TotalTime>1932</TotalTime>
  <Words>1044</Words>
  <Application>Microsoft Macintosh PowerPoint</Application>
  <PresentationFormat>사용자 지정</PresentationFormat>
  <Paragraphs>119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NanumSquare Neo OTF Light</vt:lpstr>
      <vt:lpstr>Arial</vt:lpstr>
      <vt:lpstr>Cambria Math</vt:lpstr>
      <vt:lpstr>Raleway</vt:lpstr>
      <vt:lpstr>Lato</vt:lpstr>
      <vt:lpstr>NanumSquare Neo OTF ExtraBold</vt:lpstr>
      <vt:lpstr>NanumSquare Neo OTF Bold</vt:lpstr>
      <vt:lpstr>Streamline</vt:lpstr>
      <vt:lpstr>알고리즘 스터디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알고리즘 스터디 OT</dc:title>
  <cp:lastModifiedBy>이정훈</cp:lastModifiedBy>
  <cp:revision>25</cp:revision>
  <cp:lastPrinted>2023-05-15T16:58:19Z</cp:lastPrinted>
  <dcterms:modified xsi:type="dcterms:W3CDTF">2023-05-15T17:02:10Z</dcterms:modified>
</cp:coreProperties>
</file>